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9" r:id="rId1"/>
    <p:sldMasterId id="2147483730" r:id="rId2"/>
    <p:sldMasterId id="2147483731" r:id="rId3"/>
  </p:sldMasterIdLst>
  <p:notesMasterIdLst>
    <p:notesMasterId r:id="rId118"/>
  </p:notesMasterIdLst>
  <p:sldIdLst>
    <p:sldId id="369" r:id="rId4"/>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Lst>
  <p:sldSz cx="9144000" cy="5143500" type="screen16x9"/>
  <p:notesSz cx="6858000" cy="9144000"/>
  <p:embeddedFontLst>
    <p:embeddedFont>
      <p:font typeface="DM Sans" panose="020B0604020202020204" charset="0"/>
      <p:regular r:id="rId119"/>
      <p:bold r:id="rId120"/>
      <p:italic r:id="rId121"/>
      <p:boldItalic r:id="rId122"/>
    </p:embeddedFont>
    <p:embeddedFont>
      <p:font typeface="Anton" panose="020B0604020202020204" charset="0"/>
      <p:regular r:id="rId123"/>
    </p:embeddedFont>
    <p:embeddedFont>
      <p:font typeface="Helvetica Neue" panose="020B0604020202020204" charset="0"/>
      <p:regular r:id="rId124"/>
      <p:bold r:id="rId125"/>
      <p:italic r:id="rId126"/>
      <p:boldItalic r:id="rId127"/>
    </p:embeddedFont>
    <p:embeddedFont>
      <p:font typeface="Helvetica Neue Light" panose="020B0604020202020204" charset="0"/>
      <p:regular r:id="rId128"/>
      <p:bold r:id="rId129"/>
      <p:italic r:id="rId130"/>
      <p:boldItalic r:id="rId1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9">
          <p15:clr>
            <a:srgbClr val="A4A3A4"/>
          </p15:clr>
        </p15:guide>
        <p15:guide id="2" pos="300">
          <p15:clr>
            <a:srgbClr val="A4A3A4"/>
          </p15:clr>
        </p15:guide>
        <p15:guide id="3" pos="5460">
          <p15:clr>
            <a:srgbClr val="9AA0A6"/>
          </p15:clr>
        </p15:guide>
        <p15:guide id="4" orient="horz" pos="29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95" autoAdjust="0"/>
    <p:restoredTop sz="75243" autoAdjust="0"/>
  </p:normalViewPr>
  <p:slideViewPr>
    <p:cSldViewPr snapToGrid="0">
      <p:cViewPr varScale="1">
        <p:scale>
          <a:sx n="83" d="100"/>
          <a:sy n="83" d="100"/>
        </p:scale>
        <p:origin x="678" y="90"/>
      </p:cViewPr>
      <p:guideLst>
        <p:guide orient="horz" pos="2889"/>
        <p:guide pos="300"/>
        <p:guide pos="5460"/>
        <p:guide orient="horz" pos="2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viewProps" Target="view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5.fntdata"/><Relationship Id="rId128" Type="http://schemas.openxmlformats.org/officeDocument/2006/relationships/font" Target="fonts/font10.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notesMaster" Target="notesMasters/notesMaster1.xml"/><Relationship Id="rId126" Type="http://schemas.openxmlformats.org/officeDocument/2006/relationships/font" Target="fonts/font8.fntdata"/><Relationship Id="rId13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font" Target="fonts/font6.fntdata"/><Relationship Id="rId129" Type="http://schemas.openxmlformats.org/officeDocument/2006/relationships/font" Target="fonts/font11.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font" Target="fonts/font1.fntdata"/><Relationship Id="rId127" Type="http://schemas.openxmlformats.org/officeDocument/2006/relationships/font" Target="fonts/font9.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4.fntdata"/><Relationship Id="rId130" Type="http://schemas.openxmlformats.org/officeDocument/2006/relationships/font" Target="fonts/font12.fntdata"/><Relationship Id="rId13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font" Target="fonts/font2.fntdata"/><Relationship Id="rId125" Type="http://schemas.openxmlformats.org/officeDocument/2006/relationships/font" Target="fonts/font7.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font" Target="fonts/font13.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30067888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2128dbe8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g12128dbe83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extLst>
      <p:ext uri="{BB962C8B-B14F-4D97-AF65-F5344CB8AC3E}">
        <p14:creationId xmlns:p14="http://schemas.microsoft.com/office/powerpoint/2010/main" val="1757505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b804dc9152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1b804dc9152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52162395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17a2d2ceab5_1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3" name="Google Shape;1103;g17a2d2ceab5_1_4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33364575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17a2d2ceab5_1_5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2" name="Google Shape;1112;g17a2d2ceab5_1_5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extLst>
      <p:ext uri="{BB962C8B-B14F-4D97-AF65-F5344CB8AC3E}">
        <p14:creationId xmlns:p14="http://schemas.microsoft.com/office/powerpoint/2010/main" val="26617913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17a2d2ceab5_1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7" name="Google Shape;1117;g17a2d2ceab5_1_5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5528603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17a2d2ceab5_1_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4" name="Google Shape;1124;g17a2d2ceab5_1_5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24770055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17a2d2ceab5_1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0" name="Google Shape;1130;g17a2d2ceab5_1_6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164900198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17a2d2ceab5_1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8" name="Google Shape;1138;g17a2d2ceab5_1_6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23561849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17a2d2ceab5_1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6" name="Google Shape;1146;g17a2d2ceab5_1_7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19051677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17a2d2ceab5_1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3" name="Google Shape;1153;g17a2d2ceab5_1_7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98302485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76a53b090c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3" name="Google Shape;1163;g176a53b090c_0_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11159691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176a53b090c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2" name="Google Shape;1172;g176a53b090c_0_3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4271655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b804dc9152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g1b804dc9152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3109093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120b44b0dae_0_1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3" name="Google Shape;1183;g120b44b0dae_0_1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extLst>
      <p:ext uri="{BB962C8B-B14F-4D97-AF65-F5344CB8AC3E}">
        <p14:creationId xmlns:p14="http://schemas.microsoft.com/office/powerpoint/2010/main" val="180916288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120b44b0dae_0_1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8" name="Google Shape;1188;g120b44b0dae_0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extLst>
      <p:ext uri="{BB962C8B-B14F-4D97-AF65-F5344CB8AC3E}">
        <p14:creationId xmlns:p14="http://schemas.microsoft.com/office/powerpoint/2010/main" val="183524166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120b44b0dae_0_1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3" name="Google Shape;1193;g120b44b0dae_0_1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extLst>
      <p:ext uri="{BB962C8B-B14F-4D97-AF65-F5344CB8AC3E}">
        <p14:creationId xmlns:p14="http://schemas.microsoft.com/office/powerpoint/2010/main" val="128703410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132fcaf8f6c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g132fcaf8f6c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extLst>
      <p:ext uri="{BB962C8B-B14F-4D97-AF65-F5344CB8AC3E}">
        <p14:creationId xmlns:p14="http://schemas.microsoft.com/office/powerpoint/2010/main" val="105542364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20b44b0dae_0_1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4" name="Google Shape;1204;g120b44b0dae_0_1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extLst>
      <p:ext uri="{BB962C8B-B14F-4D97-AF65-F5344CB8AC3E}">
        <p14:creationId xmlns:p14="http://schemas.microsoft.com/office/powerpoint/2010/main" val="4134086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b804dc9152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g1b804dc9152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405077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b804dc9152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g1b804dc9152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7815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b804dc9152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g1b804dc9152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076164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b804dc9152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g1b804dc9152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844111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b804dc9152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1b804dc9152_0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033731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b804dc9152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1b804dc9152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843718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b804dc9152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g1b804dc9152_0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657358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b804dc9152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g1b804dc9152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NOTA: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El módulo III está pensado para que el estudiante pueda llevarse prácticas que permitan que su servidor escale correctamente. ¡Exhórtalo a que no se desanime por no ver TANTO código como lo hizo en el módulo II, aún tiene mucho por aprender!</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4158996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20b44b0dae_0_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20b44b0da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extLst>
      <p:ext uri="{BB962C8B-B14F-4D97-AF65-F5344CB8AC3E}">
        <p14:creationId xmlns:p14="http://schemas.microsoft.com/office/powerpoint/2010/main" val="3361945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b804dc9152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g1b804dc9152_0_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extLst>
      <p:ext uri="{BB962C8B-B14F-4D97-AF65-F5344CB8AC3E}">
        <p14:creationId xmlns:p14="http://schemas.microsoft.com/office/powerpoint/2010/main" val="3623893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b804dc9152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0" name="Google Shape;450;g1b804dc9152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2153972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b804dc9152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1b804dc9152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898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b804dc9152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g1b804dc9152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extLst>
      <p:ext uri="{BB962C8B-B14F-4D97-AF65-F5344CB8AC3E}">
        <p14:creationId xmlns:p14="http://schemas.microsoft.com/office/powerpoint/2010/main" val="2169601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b804dc9152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 name="Google Shape;476;g1b804dc9152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01749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b804dc9152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g1b804dc9152_0_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6632995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b804dc9152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g1b804dc9152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112888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b804dc9152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g1b804dc9152_0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239911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b804dc9152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6" name="Google Shape;506;g1b804dc9152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52109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b804dc9152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g1b804dc9152_0_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116969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b804dc915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g1b804dc915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extLst>
      <p:ext uri="{BB962C8B-B14F-4D97-AF65-F5344CB8AC3E}">
        <p14:creationId xmlns:p14="http://schemas.microsoft.com/office/powerpoint/2010/main" val="36786336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b804dc9152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 name="Google Shape;524;g1b804dc9152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extLst>
      <p:ext uri="{BB962C8B-B14F-4D97-AF65-F5344CB8AC3E}">
        <p14:creationId xmlns:p14="http://schemas.microsoft.com/office/powerpoint/2010/main" val="1405625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b804dc9152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0" name="Google Shape;530;g1b804dc9152_0_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29575280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b804dc9152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b804dc9152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0605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b804dc9152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1" name="Google Shape;541;g1b804dc9152_0_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061188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b804dc9152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g1b804dc9152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1424909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b804dc9152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g1b804dc9152_0_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4233139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b804dc9152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g1b804dc9152_0_2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0371952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b804dc9152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2" name="Google Shape;572;g1b804dc9152_0_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NOTA: En este punto tocará hacer saber al estudiante que se le enseñará a aplicar la compresión de una manera más efectiva en clases más adelante. Sin embargo, es importante que tengan contemplada la implementación primero de esta forma antes de abarcarlo de otra forma.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(Podrás mostrarles más a futuro la configuración basada en un proxy inverso, cosa que viene clases más adelante).</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562917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b804dc9152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Google Shape;578;g1b804dc9152_0_2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6933789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b804dc9152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 name="Google Shape;583;g1b804dc9152_0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2909339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b804dc915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g1b804dc9152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r>
              <a:rPr lang="es">
                <a:solidFill>
                  <a:schemeClr val="dk1"/>
                </a:solidFill>
                <a:latin typeface="DM Sans"/>
                <a:ea typeface="DM Sans"/>
                <a:cs typeface="DM Sans"/>
                <a:sym typeface="DM Sans"/>
              </a:rPr>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r>
              <a:rPr lang="es">
                <a:solidFill>
                  <a:schemeClr val="dk1"/>
                </a:solidFill>
                <a:latin typeface="DM Sans"/>
                <a:ea typeface="DM Sans"/>
                <a:cs typeface="DM Sans"/>
                <a:sym typeface="DM Sans"/>
              </a:rPr>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4679151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b804dc9152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1b804dc9152_0_2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9498239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b804dc9152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7" name="Google Shape;597;g1b804dc9152_0_2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extLst>
      <p:ext uri="{BB962C8B-B14F-4D97-AF65-F5344CB8AC3E}">
        <p14:creationId xmlns:p14="http://schemas.microsoft.com/office/powerpoint/2010/main" val="35958218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b804dc9152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1b804dc9152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3807908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b804dc9152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3" name="Google Shape;613;g1b804dc9152_0_2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032764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b804dc9152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9" name="Google Shape;619;g1b804dc9152_0_2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5120480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b804dc9152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5" name="Google Shape;625;g1b804dc9152_0_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4946256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b804dc9152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1" name="Google Shape;631;g1b804dc9152_0_3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6538368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b804dc9152_0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7" name="Google Shape;637;g1b804dc9152_0_3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8888722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b804dc9152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g1b804dc9152_0_3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206086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b804dc9152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9" name="Google Shape;649;g1b804dc9152_0_3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807345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b804dc915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b804dc915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005686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b804dc9152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5" name="Google Shape;655;g1b804dc9152_0_3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8138966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b804dc9152_0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3" name="Google Shape;663;g1b804dc9152_0_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9522628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b804dc9152_0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2" name="Google Shape;672;g1b804dc9152_0_3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42567785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b804dc9152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3" name="Google Shape;683;g1b804dc9152_0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2733363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b804dc9152_0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g1b804dc9152_0_3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extLst>
      <p:ext uri="{BB962C8B-B14F-4D97-AF65-F5344CB8AC3E}">
        <p14:creationId xmlns:p14="http://schemas.microsoft.com/office/powerpoint/2010/main" val="24971997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b804dc9152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4" name="Google Shape;704;g1b804dc9152_0_3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extLst>
      <p:ext uri="{BB962C8B-B14F-4D97-AF65-F5344CB8AC3E}">
        <p14:creationId xmlns:p14="http://schemas.microsoft.com/office/powerpoint/2010/main" val="40328371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b804dc9152_0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g1b804dc9152_0_3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extLst>
      <p:ext uri="{BB962C8B-B14F-4D97-AF65-F5344CB8AC3E}">
        <p14:creationId xmlns:p14="http://schemas.microsoft.com/office/powerpoint/2010/main" val="4813693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b804dc9152_0_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5" name="Google Shape;715;g1b804dc9152_0_6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extLst>
      <p:ext uri="{BB962C8B-B14F-4D97-AF65-F5344CB8AC3E}">
        <p14:creationId xmlns:p14="http://schemas.microsoft.com/office/powerpoint/2010/main" val="24912925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1" name="Google Shape;721;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r>
              <a:rPr lang="es">
                <a:solidFill>
                  <a:schemeClr val="dk1"/>
                </a:solidFill>
                <a:latin typeface="DM Sans"/>
                <a:ea typeface="DM Sans"/>
                <a:cs typeface="DM Sans"/>
                <a:sym typeface="DM Sans"/>
              </a:rPr>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r>
              <a:rPr lang="es">
                <a:solidFill>
                  <a:schemeClr val="dk1"/>
                </a:solidFill>
                <a:latin typeface="DM Sans"/>
                <a:ea typeface="DM Sans"/>
                <a:cs typeface="DM Sans"/>
                <a:sym typeface="DM Sans"/>
              </a:rPr>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2145832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778132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b804dc915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g1b804dc9152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0270625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0" name="Google Shape;760;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7062092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b13010b3e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g1b13010b3e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extLst>
      <p:ext uri="{BB962C8B-B14F-4D97-AF65-F5344CB8AC3E}">
        <p14:creationId xmlns:p14="http://schemas.microsoft.com/office/powerpoint/2010/main" val="27915983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3" name="Google Shape;783;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21801485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68c7ae2a2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168c7ae2a2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19739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79fc1c523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3" name="Google Shape;803;g179fc1c5238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Si al momento de leer esta lectura, la flag --watch ya está en su versión estable o hubo cambios estructurales en node, sólo eliminar el comentario entre paréntesis.</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0482725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17a2d2ceab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17a2d2ceab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5961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7a2d2ceab5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7a2d2ceab5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4076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17a2d2ceab5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17a2d2ceab5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72397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7a2d2ceab5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7a2d2ceab5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1006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7a2d2ceab5_1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7a2d2ceab5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2549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b804dc9152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1b804dc9152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12011335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7a2d2ceab5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7a2d2ceab5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8584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7a2d2ceab5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7a2d2ceab5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41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7a2d2ceab5_1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7a2d2ceab5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11677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17a2d2ceab5_1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17a2d2ceab5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03795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536d6a4b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2" name="Google Shape;902;g1536d6a4b6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2109991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4457bed446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0" name="Google Shape;910;g14457bed446_0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9935683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5ad1fdc11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8" name="Google Shape;918;g15ad1fdc114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4603432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75c0a86aa5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6" name="Google Shape;926;g175c0a86aa5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4055036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75c0a86aa5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4" name="Google Shape;934;g175c0a86aa5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2500195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155e72053c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2" name="Google Shape;942;g155e72053c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797361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b804dc9152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b804dc915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0287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17a2d2ceab5_1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8" name="Google Shape;948;g17a2d2ceab5_1_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4765075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17a2d2ceab5_1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7" name="Google Shape;957;g17a2d2ceab5_1_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4989679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17a2d2ceab5_1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8" name="Google Shape;968;g17a2d2ceab5_1_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30829911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5ad1fdc114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3" name="Google Shape;973;g15ad1fdc114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10582996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33e31f48c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33e31f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17016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17a2d2ceab5_1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8" name="Google Shape;988;g17a2d2ceab5_1_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extLst>
      <p:ext uri="{BB962C8B-B14F-4D97-AF65-F5344CB8AC3E}">
        <p14:creationId xmlns:p14="http://schemas.microsoft.com/office/powerpoint/2010/main" val="36041390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17a2d2ceab5_1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3" name="Google Shape;993;g17a2d2ceab5_1_3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33365090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fe278e0977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1" name="Google Shape;1001;gfe278e0977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24682320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17a2d2ceab5_1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1" name="Google Shape;1011;g17a2d2ceab5_1_3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3011910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7a2d2ceab5_1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0" name="Google Shape;1020;g17a2d2ceab5_1_4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263231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b804dc9152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1b804dc9152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Importante: ¡Ésta es la razón de por qué muchas cosas se dejaron al final! En toda esta parte, muchas de las prácticas de optimización, el estudiante no las ha visto, entonces puedes aprovechar para generar un verdadero sentido de curiosidad en los estudiantes para entender cómo aplicarán las cosas que estás comentando en estas diapositivas. Algunas cosas como funciones asíncronas o entornos ya las han practicado y sabrán indagar más al respecto, sin embargo, temas como loggers, clusterización, proxy, aún son algo por ver en el curso y es mejor que vayan entendiendo la razón de ser de las futuras clases, en lugar verlo “sólo porque sí”.</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802452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17a2d2ceab5_1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9" name="Google Shape;1029;g17a2d2ceab5_1_4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332208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17a2d2ceab5_1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7" name="Google Shape;1037;g17a2d2ceab5_1_4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267553877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17a2d2ceab5_1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6" name="Google Shape;1046;g17a2d2ceab5_1_4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21428101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130ee9a4253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7" name="Google Shape;1057;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extLst>
      <p:ext uri="{BB962C8B-B14F-4D97-AF65-F5344CB8AC3E}">
        <p14:creationId xmlns:p14="http://schemas.microsoft.com/office/powerpoint/2010/main" val="65418402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176a53b090c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3" name="Google Shape;1063;g176a53b090c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25715020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1536d6a4b6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1536d6a4b6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87369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176a53b090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5" name="Google Shape;1075;g176a53b090c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415495316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7a2d2ceab5_1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2" name="Google Shape;1082;g17a2d2ceab5_1_4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11179904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7b4df3803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9" name="Google Shape;1089;g17b4df3803d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129414289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7b4df3803d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7" name="Google Shape;1097;g17b4df3803d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3695611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6"/>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0" name="Google Shape;60;p16"/>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1" name="Google Shape;61;p16"/>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2" name="Google Shape;62;p16"/>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16"/>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6"/>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7" name="Google Shape;67;p16"/>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8" name="Google Shape;68;p16"/>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9" name="Google Shape;69;p16"/>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16"/>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16"/>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16"/>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16"/>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16"/>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2"/>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2" name="Google Shape;11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6" name="Google Shape;116;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0" name="Google Shape;12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4" name="Google Shape;12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8" name="Google Shape;128;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p:cSld name="TITLE_AND_BODY_8">
    <p:spTree>
      <p:nvGrpSpPr>
        <p:cNvPr id="1" name="Shape 130"/>
        <p:cNvGrpSpPr/>
        <p:nvPr/>
      </p:nvGrpSpPr>
      <p:grpSpPr>
        <a:xfrm>
          <a:off x="0" y="0"/>
          <a:ext cx="0" cy="0"/>
          <a:chOff x="0" y="0"/>
          <a:chExt cx="0" cy="0"/>
        </a:xfrm>
      </p:grpSpPr>
      <p:sp>
        <p:nvSpPr>
          <p:cNvPr id="131" name="Google Shape;131;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2" name="Google Shape;132;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3" name="Google Shape;133;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6" name="Google Shape;136;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1" name="Google Shape;14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42"/>
        <p:cNvGrpSpPr/>
        <p:nvPr/>
      </p:nvGrpSpPr>
      <p:grpSpPr>
        <a:xfrm>
          <a:off x="0" y="0"/>
          <a:ext cx="0" cy="0"/>
          <a:chOff x="0" y="0"/>
          <a:chExt cx="0" cy="0"/>
        </a:xfrm>
      </p:grpSpPr>
      <p:sp>
        <p:nvSpPr>
          <p:cNvPr id="143" name="Google Shape;143;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4" name="Google Shape;144;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5" name="Google Shape;14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46"/>
        <p:cNvGrpSpPr/>
        <p:nvPr/>
      </p:nvGrpSpPr>
      <p:grpSpPr>
        <a:xfrm>
          <a:off x="0" y="0"/>
          <a:ext cx="0" cy="0"/>
          <a:chOff x="0" y="0"/>
          <a:chExt cx="0" cy="0"/>
        </a:xfrm>
      </p:grpSpPr>
      <p:sp>
        <p:nvSpPr>
          <p:cNvPr id="147" name="Google Shape;14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50"/>
        <p:cNvGrpSpPr/>
        <p:nvPr/>
      </p:nvGrpSpPr>
      <p:grpSpPr>
        <a:xfrm>
          <a:off x="0" y="0"/>
          <a:ext cx="0" cy="0"/>
          <a:chOff x="0" y="0"/>
          <a:chExt cx="0" cy="0"/>
        </a:xfrm>
      </p:grpSpPr>
      <p:sp>
        <p:nvSpPr>
          <p:cNvPr id="151" name="Google Shape;151;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2" name="Google Shape;152;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54"/>
        <p:cNvGrpSpPr/>
        <p:nvPr/>
      </p:nvGrpSpPr>
      <p:grpSpPr>
        <a:xfrm>
          <a:off x="0" y="0"/>
          <a:ext cx="0" cy="0"/>
          <a:chOff x="0" y="0"/>
          <a:chExt cx="0" cy="0"/>
        </a:xfrm>
      </p:grpSpPr>
      <p:sp>
        <p:nvSpPr>
          <p:cNvPr id="155" name="Google Shape;155;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6" name="Google Shape;156;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58"/>
        <p:cNvGrpSpPr/>
        <p:nvPr/>
      </p:nvGrpSpPr>
      <p:grpSpPr>
        <a:xfrm>
          <a:off x="0" y="0"/>
          <a:ext cx="0" cy="0"/>
          <a:chOff x="0" y="0"/>
          <a:chExt cx="0" cy="0"/>
        </a:xfrm>
      </p:grpSpPr>
      <p:sp>
        <p:nvSpPr>
          <p:cNvPr id="159" name="Google Shape;159;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0" name="Google Shape;160;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1" name="Google Shape;16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62"/>
        <p:cNvGrpSpPr/>
        <p:nvPr/>
      </p:nvGrpSpPr>
      <p:grpSpPr>
        <a:xfrm>
          <a:off x="0" y="0"/>
          <a:ext cx="0" cy="0"/>
          <a:chOff x="0" y="0"/>
          <a:chExt cx="0" cy="0"/>
        </a:xfrm>
      </p:grpSpPr>
      <p:sp>
        <p:nvSpPr>
          <p:cNvPr id="163" name="Google Shape;163;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4" name="Google Shape;164;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66"/>
        <p:cNvGrpSpPr/>
        <p:nvPr/>
      </p:nvGrpSpPr>
      <p:grpSpPr>
        <a:xfrm>
          <a:off x="0" y="0"/>
          <a:ext cx="0" cy="0"/>
          <a:chOff x="0" y="0"/>
          <a:chExt cx="0" cy="0"/>
        </a:xfrm>
      </p:grpSpPr>
      <p:sp>
        <p:nvSpPr>
          <p:cNvPr id="167" name="Google Shape;167;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 name="Google Shape;172;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3" name="Google Shape;17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6" name="Google Shape;176;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7" name="Google Shape;17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82"/>
        <p:cNvGrpSpPr/>
        <p:nvPr/>
      </p:nvGrpSpPr>
      <p:grpSpPr>
        <a:xfrm>
          <a:off x="0" y="0"/>
          <a:ext cx="0" cy="0"/>
          <a:chOff x="0" y="0"/>
          <a:chExt cx="0" cy="0"/>
        </a:xfrm>
      </p:grpSpPr>
      <p:pic>
        <p:nvPicPr>
          <p:cNvPr id="183" name="Google Shape;183;p48"/>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 imagen">
  <p:cSld name="SECTION_HEADER_1_1_1_1_1_1_1_2">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rátula 3">
  <p:cSld name="SECTION_HEADER_1_1_1_1_1_2">
    <p:bg>
      <p:bgPr>
        <a:blipFill>
          <a:blip r:embed="rId2">
            <a:alphaModFix/>
          </a:blip>
          <a:stretch>
            <a:fillRect/>
          </a:stretch>
        </a:blipFill>
        <a:effectLst/>
      </p:bgPr>
    </p:bg>
    <p:spTree>
      <p:nvGrpSpPr>
        <p:cNvPr id="1"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03-B 5">
  <p:cSld name="SECTION_HEADER_1_1_1_1_1_1_1_1_1_7">
    <p:bg>
      <p:bgPr>
        <a:blipFill>
          <a:blip r:embed="rId2">
            <a:alphaModFix/>
          </a:blip>
          <a:stretch>
            <a:fillRect/>
          </a:stretch>
        </a:blipFill>
        <a:effectLst/>
      </p:bgPr>
    </p:bg>
    <p:spTree>
      <p:nvGrpSpPr>
        <p:cNvPr id="1"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03-B 6">
  <p:cSld name="SECTION_HEADER_1_1_1_1_1_1_1_1_1_8">
    <p:bg>
      <p:bgPr>
        <a:blipFill>
          <a:blip r:embed="rId2">
            <a:alphaModFix/>
          </a:blip>
          <a:stretch>
            <a:fillRect/>
          </a:stretch>
        </a:blipFill>
        <a:effectLst/>
      </p:bgPr>
    </p:bg>
    <p:spTree>
      <p:nvGrpSpPr>
        <p:cNvPr id="1" name="Shape 221"/>
        <p:cNvGrpSpPr/>
        <p:nvPr/>
      </p:nvGrpSpPr>
      <p:grpSpPr>
        <a:xfrm>
          <a:off x="0" y="0"/>
          <a:ext cx="0" cy="0"/>
          <a:chOff x="0" y="0"/>
          <a:chExt cx="0" cy="0"/>
        </a:xfrm>
      </p:grpSpPr>
      <p:pic>
        <p:nvPicPr>
          <p:cNvPr id="222" name="Google Shape;222;p6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03-B 7">
  <p:cSld name="SECTION_HEADER_1_1_1_1_1_1_1_1_1_9">
    <p:bg>
      <p:bgPr>
        <a:blipFill>
          <a:blip r:embed="rId2">
            <a:alphaModFix/>
          </a:blip>
          <a:stretch>
            <a:fillRect/>
          </a:stretch>
        </a:blipFill>
        <a:effectLst/>
      </p:bgPr>
    </p:bg>
    <p:spTree>
      <p:nvGrpSpPr>
        <p:cNvPr id="1" name="Shape 223"/>
        <p:cNvGrpSpPr/>
        <p:nvPr/>
      </p:nvGrpSpPr>
      <p:grpSpPr>
        <a:xfrm>
          <a:off x="0" y="0"/>
          <a:ext cx="0" cy="0"/>
          <a:chOff x="0" y="0"/>
          <a:chExt cx="0" cy="0"/>
        </a:xfrm>
      </p:grpSpPr>
      <p:pic>
        <p:nvPicPr>
          <p:cNvPr id="224" name="Google Shape;224;p6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03-B 8">
  <p:cSld name="SECTION_HEADER_1_1_1_1_1_1_1_1_1_10">
    <p:bg>
      <p:bgPr>
        <a:blipFill>
          <a:blip r:embed="rId2">
            <a:alphaModFix/>
          </a:blip>
          <a:stretch>
            <a:fillRect/>
          </a:stretch>
        </a:blipFill>
        <a:effectLst/>
      </p:bgPr>
    </p:bg>
    <p:spTree>
      <p:nvGrpSpPr>
        <p:cNvPr id="1" name="Shape 225"/>
        <p:cNvGrpSpPr/>
        <p:nvPr/>
      </p:nvGrpSpPr>
      <p:grpSpPr>
        <a:xfrm>
          <a:off x="0" y="0"/>
          <a:ext cx="0" cy="0"/>
          <a:chOff x="0" y="0"/>
          <a:chExt cx="0" cy="0"/>
        </a:xfrm>
      </p:grpSpPr>
      <p:pic>
        <p:nvPicPr>
          <p:cNvPr id="226" name="Google Shape;226;p6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on imagen 5">
  <p:cSld name="SECTION_HEADER_1_1_1_1_1_1_1_7">
    <p:bg>
      <p:bgPr>
        <a:blipFill>
          <a:blip r:embed="rId2">
            <a:alphaModFix/>
          </a:blip>
          <a:stretch>
            <a:fillRect/>
          </a:stretch>
        </a:blipFill>
        <a:effectLst/>
      </p:bgPr>
    </p:bg>
    <p:spTree>
      <p:nvGrpSpPr>
        <p:cNvPr id="1" name="Shape 227"/>
        <p:cNvGrpSpPr/>
        <p:nvPr/>
      </p:nvGrpSpPr>
      <p:grpSpPr>
        <a:xfrm>
          <a:off x="0" y="0"/>
          <a:ext cx="0" cy="0"/>
          <a:chOff x="0" y="0"/>
          <a:chExt cx="0" cy="0"/>
        </a:xfrm>
      </p:grpSpPr>
      <p:sp>
        <p:nvSpPr>
          <p:cNvPr id="228" name="Google Shape;228;p68"/>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9" name="Google Shape;229;p6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co 1">
  <p:cSld name="TITLE_8">
    <p:spTree>
      <p:nvGrpSpPr>
        <p:cNvPr id="1" name="Shape 230"/>
        <p:cNvGrpSpPr/>
        <p:nvPr/>
      </p:nvGrpSpPr>
      <p:grpSpPr>
        <a:xfrm>
          <a:off x="0" y="0"/>
          <a:ext cx="0" cy="0"/>
          <a:chOff x="0" y="0"/>
          <a:chExt cx="0" cy="0"/>
        </a:xfrm>
      </p:grpSpPr>
      <p:sp>
        <p:nvSpPr>
          <p:cNvPr id="231" name="Google Shape;231;p6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32" name="Google Shape;232;p6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233" name="Google Shape;233;p69"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38"/>
        <p:cNvGrpSpPr/>
        <p:nvPr/>
      </p:nvGrpSpPr>
      <p:grpSpPr>
        <a:xfrm>
          <a:off x="0" y="0"/>
          <a:ext cx="0" cy="0"/>
          <a:chOff x="0" y="0"/>
          <a:chExt cx="0" cy="0"/>
        </a:xfrm>
      </p:grpSpPr>
      <p:pic>
        <p:nvPicPr>
          <p:cNvPr id="239" name="Google Shape;239;p71"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40"/>
        <p:cNvGrpSpPr/>
        <p:nvPr/>
      </p:nvGrpSpPr>
      <p:grpSpPr>
        <a:xfrm>
          <a:off x="0" y="0"/>
          <a:ext cx="0" cy="0"/>
          <a:chOff x="0" y="0"/>
          <a:chExt cx="0" cy="0"/>
        </a:xfrm>
      </p:grpSpPr>
      <p:sp>
        <p:nvSpPr>
          <p:cNvPr id="241" name="Google Shape;241;p7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2" name="Google Shape;242;p7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43"/>
        <p:cNvGrpSpPr/>
        <p:nvPr/>
      </p:nvGrpSpPr>
      <p:grpSpPr>
        <a:xfrm>
          <a:off x="0" y="0"/>
          <a:ext cx="0" cy="0"/>
          <a:chOff x="0" y="0"/>
          <a:chExt cx="0" cy="0"/>
        </a:xfrm>
      </p:grpSpPr>
      <p:pic>
        <p:nvPicPr>
          <p:cNvPr id="244" name="Google Shape;244;p7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45"/>
        <p:cNvGrpSpPr/>
        <p:nvPr/>
      </p:nvGrpSpPr>
      <p:grpSpPr>
        <a:xfrm>
          <a:off x="0" y="0"/>
          <a:ext cx="0" cy="0"/>
          <a:chOff x="0" y="0"/>
          <a:chExt cx="0" cy="0"/>
        </a:xfrm>
      </p:grpSpPr>
      <p:pic>
        <p:nvPicPr>
          <p:cNvPr id="246" name="Google Shape;246;p7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47"/>
        <p:cNvGrpSpPr/>
        <p:nvPr/>
      </p:nvGrpSpPr>
      <p:grpSpPr>
        <a:xfrm>
          <a:off x="0" y="0"/>
          <a:ext cx="0" cy="0"/>
          <a:chOff x="0" y="0"/>
          <a:chExt cx="0" cy="0"/>
        </a:xfrm>
      </p:grpSpPr>
      <p:pic>
        <p:nvPicPr>
          <p:cNvPr id="248" name="Google Shape;248;p75"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49"/>
        <p:cNvGrpSpPr/>
        <p:nvPr/>
      </p:nvGrpSpPr>
      <p:grpSpPr>
        <a:xfrm>
          <a:off x="0" y="0"/>
          <a:ext cx="0" cy="0"/>
          <a:chOff x="0" y="0"/>
          <a:chExt cx="0" cy="0"/>
        </a:xfrm>
      </p:grpSpPr>
      <p:pic>
        <p:nvPicPr>
          <p:cNvPr id="250" name="Google Shape;250;p7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51"/>
        <p:cNvGrpSpPr/>
        <p:nvPr/>
      </p:nvGrpSpPr>
      <p:grpSpPr>
        <a:xfrm>
          <a:off x="0" y="0"/>
          <a:ext cx="0" cy="0"/>
          <a:chOff x="0" y="0"/>
          <a:chExt cx="0" cy="0"/>
        </a:xfrm>
      </p:grpSpPr>
      <p:pic>
        <p:nvPicPr>
          <p:cNvPr id="252" name="Google Shape;252;p7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53"/>
        <p:cNvGrpSpPr/>
        <p:nvPr/>
      </p:nvGrpSpPr>
      <p:grpSpPr>
        <a:xfrm>
          <a:off x="0" y="0"/>
          <a:ext cx="0" cy="0"/>
          <a:chOff x="0" y="0"/>
          <a:chExt cx="0" cy="0"/>
        </a:xfrm>
      </p:grpSpPr>
      <p:pic>
        <p:nvPicPr>
          <p:cNvPr id="254" name="Google Shape;254;p7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55"/>
        <p:cNvGrpSpPr/>
        <p:nvPr/>
      </p:nvGrpSpPr>
      <p:grpSpPr>
        <a:xfrm>
          <a:off x="0" y="0"/>
          <a:ext cx="0" cy="0"/>
          <a:chOff x="0" y="0"/>
          <a:chExt cx="0" cy="0"/>
        </a:xfrm>
      </p:grpSpPr>
      <p:pic>
        <p:nvPicPr>
          <p:cNvPr id="256" name="Google Shape;256;p7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57"/>
        <p:cNvGrpSpPr/>
        <p:nvPr/>
      </p:nvGrpSpPr>
      <p:grpSpPr>
        <a:xfrm>
          <a:off x="0" y="0"/>
          <a:ext cx="0" cy="0"/>
          <a:chOff x="0" y="0"/>
          <a:chExt cx="0" cy="0"/>
        </a:xfrm>
      </p:grpSpPr>
      <p:pic>
        <p:nvPicPr>
          <p:cNvPr id="258" name="Google Shape;258;p8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259"/>
        <p:cNvGrpSpPr/>
        <p:nvPr/>
      </p:nvGrpSpPr>
      <p:grpSpPr>
        <a:xfrm>
          <a:off x="0" y="0"/>
          <a:ext cx="0" cy="0"/>
          <a:chOff x="0" y="0"/>
          <a:chExt cx="0" cy="0"/>
        </a:xfrm>
      </p:grpSpPr>
      <p:sp>
        <p:nvSpPr>
          <p:cNvPr id="260" name="Google Shape;260;p8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61" name="Google Shape;261;p8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262" name="Google Shape;262;p81"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3"/>
        <p:cNvGrpSpPr/>
        <p:nvPr/>
      </p:nvGrpSpPr>
      <p:grpSpPr>
        <a:xfrm>
          <a:off x="0" y="0"/>
          <a:ext cx="0" cy="0"/>
          <a:chOff x="0" y="0"/>
          <a:chExt cx="0" cy="0"/>
        </a:xfrm>
      </p:grpSpPr>
      <p:sp>
        <p:nvSpPr>
          <p:cNvPr id="264" name="Google Shape;264;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Google Shape;265;p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6" name="Google Shape;266;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_AND_BODY_8">
  <p:cSld name="TITLE_AND_BODY_8">
    <p:spTree>
      <p:nvGrpSpPr>
        <p:cNvPr id="1" name="Shape 267"/>
        <p:cNvGrpSpPr/>
        <p:nvPr/>
      </p:nvGrpSpPr>
      <p:grpSpPr>
        <a:xfrm>
          <a:off x="0" y="0"/>
          <a:ext cx="0" cy="0"/>
          <a:chOff x="0" y="0"/>
          <a:chExt cx="0" cy="0"/>
        </a:xfrm>
      </p:grpSpPr>
      <p:sp>
        <p:nvSpPr>
          <p:cNvPr id="268" name="Google Shape;268;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9" name="Google Shape;269;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70" name="Google Shape;270;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271"/>
        <p:cNvGrpSpPr/>
        <p:nvPr/>
      </p:nvGrpSpPr>
      <p:grpSpPr>
        <a:xfrm>
          <a:off x="0" y="0"/>
          <a:ext cx="0" cy="0"/>
          <a:chOff x="0" y="0"/>
          <a:chExt cx="0" cy="0"/>
        </a:xfrm>
      </p:grpSpPr>
      <p:pic>
        <p:nvPicPr>
          <p:cNvPr id="272" name="Google Shape;272;p8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theme" Target="../theme/theme3.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34"/>
        <p:cNvGrpSpPr/>
        <p:nvPr/>
      </p:nvGrpSpPr>
      <p:grpSpPr>
        <a:xfrm>
          <a:off x="0" y="0"/>
          <a:ext cx="0" cy="0"/>
          <a:chOff x="0" y="0"/>
          <a:chExt cx="0" cy="0"/>
        </a:xfrm>
      </p:grpSpPr>
      <p:sp>
        <p:nvSpPr>
          <p:cNvPr id="235" name="Google Shape;235;p7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36" name="Google Shape;236;p7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37" name="Google Shape;237;p7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0.xml"/><Relationship Id="rId1" Type="http://schemas.openxmlformats.org/officeDocument/2006/relationships/slideLayout" Target="../slideLayouts/slideLayout69.xml"/><Relationship Id="rId5" Type="http://schemas.openxmlformats.org/officeDocument/2006/relationships/image" Target="../media/image101.png"/><Relationship Id="rId4" Type="http://schemas.openxmlformats.org/officeDocument/2006/relationships/image" Target="../media/image100.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6.xml"/></Relationships>
</file>

<file path=ppt/slides/_rels/slide102.xml.rels><?xml version="1.0" encoding="UTF-8" standalone="yes"?>
<Relationships xmlns="http://schemas.openxmlformats.org/package/2006/relationships"><Relationship Id="rId3" Type="http://schemas.openxmlformats.org/officeDocument/2006/relationships/hyperlink" Target="https://www.npmjs.com/signup" TargetMode="External"/><Relationship Id="rId2" Type="http://schemas.openxmlformats.org/officeDocument/2006/relationships/notesSlide" Target="../notesSlides/notesSlide102.xml"/><Relationship Id="rId1" Type="http://schemas.openxmlformats.org/officeDocument/2006/relationships/slideLayout" Target="../slideLayouts/slideLayout68.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3.xml"/><Relationship Id="rId1" Type="http://schemas.openxmlformats.org/officeDocument/2006/relationships/slideLayout" Target="../slideLayouts/slideLayout77.xml"/></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4.xml"/><Relationship Id="rId1" Type="http://schemas.openxmlformats.org/officeDocument/2006/relationships/slideLayout" Target="../slideLayouts/slideLayout68.xml"/></Relationships>
</file>

<file path=ppt/slides/_rels/slide10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5.xml"/><Relationship Id="rId1" Type="http://schemas.openxmlformats.org/officeDocument/2006/relationships/slideLayout" Target="../slideLayouts/slideLayout6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8.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7.xml"/><Relationship Id="rId1" Type="http://schemas.openxmlformats.org/officeDocument/2006/relationships/slideLayout" Target="../slideLayouts/slideLayout68.xml"/><Relationship Id="rId5" Type="http://schemas.openxmlformats.org/officeDocument/2006/relationships/image" Target="../media/image106.png"/><Relationship Id="rId4" Type="http://schemas.openxmlformats.org/officeDocument/2006/relationships/image" Target="../media/image97.png"/></Relationships>
</file>

<file path=ppt/slides/_rels/slide1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8.xml"/><Relationship Id="rId1" Type="http://schemas.openxmlformats.org/officeDocument/2006/relationships/slideLayout" Target="../slideLayouts/slideLayout78.xml"/></Relationships>
</file>

<file path=ppt/slides/_rels/slide1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9.xml"/><Relationship Id="rId1" Type="http://schemas.openxmlformats.org/officeDocument/2006/relationships/slideLayout" Target="../slideLayouts/slideLayout68.xml"/><Relationship Id="rId5" Type="http://schemas.openxmlformats.org/officeDocument/2006/relationships/hyperlink" Target="https://www.npmjs.com/package/nombre-del-paquete" TargetMode="Externa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56.xml"/><Relationship Id="rId4" Type="http://schemas.openxmlformats.org/officeDocument/2006/relationships/image" Target="../media/image38.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1.xml"/><Relationship Id="rId1" Type="http://schemas.openxmlformats.org/officeDocument/2006/relationships/slideLayout" Target="../slideLayouts/slideLayout7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66.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65.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slide" Target="slide38.xml"/><Relationship Id="rId2" Type="http://schemas.openxmlformats.org/officeDocument/2006/relationships/notesSlide" Target="../notesSlides/notesSlide4.xml"/><Relationship Id="rId1" Type="http://schemas.openxmlformats.org/officeDocument/2006/relationships/slideLayout" Target="../slideLayouts/slideLayout65.xml"/><Relationship Id="rId6" Type="http://schemas.openxmlformats.org/officeDocument/2006/relationships/slide" Target="slide31.xml"/><Relationship Id="rId5" Type="http://schemas.openxmlformats.org/officeDocument/2006/relationships/slide" Target="slide7.xml"/><Relationship Id="rId4" Type="http://schemas.openxmlformats.org/officeDocument/2006/relationships/image" Target="../media/image3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65.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46.xml"/><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67.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46.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5.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slide" Target="slide94.xml"/><Relationship Id="rId2" Type="http://schemas.openxmlformats.org/officeDocument/2006/relationships/notesSlide" Target="../notesSlides/notesSlide58.xml"/><Relationship Id="rId1" Type="http://schemas.openxmlformats.org/officeDocument/2006/relationships/slideLayout" Target="../slideLayouts/slideLayout70.xml"/><Relationship Id="rId6" Type="http://schemas.openxmlformats.org/officeDocument/2006/relationships/slide" Target="slide82.xml"/><Relationship Id="rId5" Type="http://schemas.openxmlformats.org/officeDocument/2006/relationships/slide" Target="slide62.xml"/><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0.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69.xml"/><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4.xml"/><Relationship Id="rId1" Type="http://schemas.openxmlformats.org/officeDocument/2006/relationships/slideLayout" Target="../slideLayouts/slideLayout68.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coreybutler/nvm-windows/releases" TargetMode="External"/><Relationship Id="rId2" Type="http://schemas.openxmlformats.org/officeDocument/2006/relationships/notesSlide" Target="../notesSlides/notesSlide65.xml"/><Relationship Id="rId1" Type="http://schemas.openxmlformats.org/officeDocument/2006/relationships/slideLayout" Target="../slideLayouts/slideLayout79.xml"/><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79.xml"/><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7.xml"/><Relationship Id="rId1" Type="http://schemas.openxmlformats.org/officeDocument/2006/relationships/slideLayout" Target="../slideLayouts/slideLayout79.xml"/><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79.xml"/><Relationship Id="rId6" Type="http://schemas.openxmlformats.org/officeDocument/2006/relationships/image" Target="../media/image20.png"/><Relationship Id="rId5" Type="http://schemas.openxmlformats.org/officeDocument/2006/relationships/image" Target="../media/image73.png"/><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79.xml"/><Relationship Id="rId5" Type="http://schemas.openxmlformats.org/officeDocument/2006/relationships/image" Target="../media/image20.png"/><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79.xml"/><Relationship Id="rId5" Type="http://schemas.openxmlformats.org/officeDocument/2006/relationships/image" Target="../media/image20.png"/><Relationship Id="rId4"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1.xml"/><Relationship Id="rId1" Type="http://schemas.openxmlformats.org/officeDocument/2006/relationships/slideLayout" Target="../slideLayouts/slideLayout79.xml"/><Relationship Id="rId5" Type="http://schemas.openxmlformats.org/officeDocument/2006/relationships/image" Target="../media/image20.png"/><Relationship Id="rId4" Type="http://schemas.openxmlformats.org/officeDocument/2006/relationships/image" Target="../media/image79.png"/></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2.xml"/><Relationship Id="rId1" Type="http://schemas.openxmlformats.org/officeDocument/2006/relationships/slideLayout" Target="../slideLayouts/slideLayout79.xml"/><Relationship Id="rId5" Type="http://schemas.openxmlformats.org/officeDocument/2006/relationships/image" Target="../media/image20.png"/><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3.xml"/><Relationship Id="rId1" Type="http://schemas.openxmlformats.org/officeDocument/2006/relationships/slideLayout" Target="../slideLayouts/slideLayout79.xml"/><Relationship Id="rId4" Type="http://schemas.openxmlformats.org/officeDocument/2006/relationships/hyperlink" Target="https://github.com/nvm-sh/nv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77.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5.xml"/><Relationship Id="rId1" Type="http://schemas.openxmlformats.org/officeDocument/2006/relationships/slideLayout" Target="../slideLayouts/slideLayout77.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6.xml"/><Relationship Id="rId1" Type="http://schemas.openxmlformats.org/officeDocument/2006/relationships/slideLayout" Target="../slideLayouts/slideLayout77.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77.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8.xml"/><Relationship Id="rId1" Type="http://schemas.openxmlformats.org/officeDocument/2006/relationships/slideLayout" Target="../slideLayouts/slideLayout7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0.xml"/><Relationship Id="rId1" Type="http://schemas.openxmlformats.org/officeDocument/2006/relationships/slideLayout" Target="../slideLayouts/slideLayout78.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1.xml"/><Relationship Id="rId1" Type="http://schemas.openxmlformats.org/officeDocument/2006/relationships/slideLayout" Target="../slideLayouts/slideLayout68.xml"/><Relationship Id="rId4" Type="http://schemas.openxmlformats.org/officeDocument/2006/relationships/image" Target="../media/image20.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2.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3.xml"/><Relationship Id="rId1" Type="http://schemas.openxmlformats.org/officeDocument/2006/relationships/slideLayout" Target="../slideLayouts/slideLayout68.xml"/></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4.xml"/><Relationship Id="rId1" Type="http://schemas.openxmlformats.org/officeDocument/2006/relationships/slideLayout" Target="../slideLayouts/slideLayout6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5.xml"/></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6.xml"/><Relationship Id="rId1" Type="http://schemas.openxmlformats.org/officeDocument/2006/relationships/slideLayout" Target="../slideLayouts/slideLayout68.xml"/></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7.xml"/><Relationship Id="rId1" Type="http://schemas.openxmlformats.org/officeDocument/2006/relationships/slideLayout" Target="../slideLayouts/slideLayout77.xml"/><Relationship Id="rId4" Type="http://schemas.openxmlformats.org/officeDocument/2006/relationships/image" Target="../media/image91.png"/></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8.xml"/><Relationship Id="rId1" Type="http://schemas.openxmlformats.org/officeDocument/2006/relationships/slideLayout" Target="../slideLayouts/slideLayout77.xml"/><Relationship Id="rId4" Type="http://schemas.openxmlformats.org/officeDocument/2006/relationships/image" Target="../media/image93.png"/></Relationships>
</file>

<file path=ppt/slides/_rels/slide8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9.xml"/><Relationship Id="rId1" Type="http://schemas.openxmlformats.org/officeDocument/2006/relationships/slideLayout" Target="../slideLayouts/slideLayout77.xml"/><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0.xml"/><Relationship Id="rId1" Type="http://schemas.openxmlformats.org/officeDocument/2006/relationships/slideLayout" Target="../slideLayouts/slideLayout77.xml"/></Relationships>
</file>

<file path=ppt/slides/_rels/slide9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1.xml"/><Relationship Id="rId1" Type="http://schemas.openxmlformats.org/officeDocument/2006/relationships/slideLayout" Target="../slideLayouts/slideLayout78.xml"/></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2.xml"/><Relationship Id="rId1" Type="http://schemas.openxmlformats.org/officeDocument/2006/relationships/slideLayout" Target="../slideLayouts/slideLayout68.xml"/><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2.xml"/></Relationships>
</file>

<file path=ppt/slides/_rels/slide9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5.xml"/><Relationship Id="rId1" Type="http://schemas.openxmlformats.org/officeDocument/2006/relationships/slideLayout" Target="../slideLayouts/slideLayout6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8.xm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8.xml"/><Relationship Id="rId1" Type="http://schemas.openxmlformats.org/officeDocument/2006/relationships/slideLayout" Target="../slideLayouts/slideLayout6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03"/>
          <p:cNvSpPr txBox="1"/>
          <p:nvPr/>
        </p:nvSpPr>
        <p:spPr>
          <a:xfrm>
            <a:off x="1461300" y="1926597"/>
            <a:ext cx="6221400" cy="932533"/>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5400" b="1" dirty="0">
                <a:solidFill>
                  <a:srgbClr val="EAFF6A"/>
                </a:solidFill>
                <a:latin typeface="DM Sans"/>
                <a:ea typeface="DM Sans"/>
                <a:cs typeface="DM Sans"/>
                <a:sym typeface="DM Sans"/>
              </a:rPr>
              <a:t>Bienvenidos</a:t>
            </a:r>
            <a:endParaRPr sz="4000" b="1" i="0" u="none" strike="noStrike" cap="none" dirty="0">
              <a:solidFill>
                <a:srgbClr val="EAFF6A"/>
              </a:solidFill>
              <a:latin typeface="DM Sans"/>
              <a:ea typeface="DM Sans"/>
              <a:cs typeface="DM Sans"/>
              <a:sym typeface="DM Sans"/>
            </a:endParaRPr>
          </a:p>
        </p:txBody>
      </p:sp>
    </p:spTree>
    <p:extLst>
      <p:ext uri="{BB962C8B-B14F-4D97-AF65-F5344CB8AC3E}">
        <p14:creationId xmlns:p14="http://schemas.microsoft.com/office/powerpoint/2010/main" val="2771921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93"/>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93"/>
          <p:cNvSpPr txBox="1"/>
          <p:nvPr/>
        </p:nvSpPr>
        <p:spPr>
          <a:xfrm>
            <a:off x="968400" y="396025"/>
            <a:ext cx="7207200" cy="669600"/>
          </a:xfrm>
          <a:prstGeom prst="rect">
            <a:avLst/>
          </a:prstGeom>
          <a:noFill/>
          <a:ln>
            <a:noFill/>
          </a:ln>
        </p:spPr>
        <p:txBody>
          <a:bodyPr spcFirstLastPara="1" wrap="square" lIns="91425" tIns="91425" rIns="91425" bIns="91425" anchor="t" anchorCtr="0">
            <a:spAutoFit/>
          </a:bodyPr>
          <a:lstStyle/>
          <a:p>
            <a:pPr marL="457200" marR="0" lvl="0" indent="-450850" algn="ctr" rtl="0">
              <a:lnSpc>
                <a:spcPct val="90000"/>
              </a:lnSpc>
              <a:spcBef>
                <a:spcPts val="0"/>
              </a:spcBef>
              <a:spcAft>
                <a:spcPts val="0"/>
              </a:spcAft>
              <a:buClr>
                <a:schemeClr val="lt1"/>
              </a:buClr>
              <a:buSzPts val="3500"/>
              <a:buFont typeface="DM Sans"/>
              <a:buAutoNum type="arabicPeriod"/>
            </a:pPr>
            <a:r>
              <a:rPr lang="es" sz="3500" b="1">
                <a:solidFill>
                  <a:schemeClr val="lt1"/>
                </a:solidFill>
                <a:latin typeface="DM Sans"/>
                <a:ea typeface="DM Sans"/>
                <a:cs typeface="DM Sans"/>
                <a:sym typeface="DM Sans"/>
              </a:rPr>
              <a:t>Utilizar funciones asíncronas</a:t>
            </a:r>
            <a:endParaRPr sz="3500" b="1" i="0" u="none" strike="noStrike" cap="none">
              <a:solidFill>
                <a:schemeClr val="lt1"/>
              </a:solidFill>
              <a:latin typeface="DM Sans"/>
              <a:ea typeface="DM Sans"/>
              <a:cs typeface="DM Sans"/>
              <a:sym typeface="DM Sans"/>
            </a:endParaRPr>
          </a:p>
        </p:txBody>
      </p:sp>
      <p:sp>
        <p:nvSpPr>
          <p:cNvPr id="369" name="Google Shape;369;p93"/>
          <p:cNvSpPr txBox="1"/>
          <p:nvPr/>
        </p:nvSpPr>
        <p:spPr>
          <a:xfrm>
            <a:off x="647400" y="1612600"/>
            <a:ext cx="37533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Como ya imaginarás, una de las razones por las que hemos utilizado funciones asíncronas todo este tiempo, es debido al carácter no bloqueante de las mismas, en cuanto a sus operaciones.</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Las funciones asíncronas permitirán que algunas otras tareas puedan ejecutarse mientras desarrollamos el trabajo principal, permitiendo realizar operaciones como escribir archivos, leer datos de una base, etc. </a:t>
            </a:r>
            <a:endParaRPr sz="1350" dirty="0">
              <a:latin typeface="DM Sans"/>
              <a:ea typeface="DM Sans"/>
              <a:cs typeface="DM Sans"/>
              <a:sym typeface="DM Sans"/>
            </a:endParaRPr>
          </a:p>
        </p:txBody>
      </p:sp>
      <p:pic>
        <p:nvPicPr>
          <p:cNvPr id="370" name="Google Shape;370;p93"/>
          <p:cNvPicPr preferRelativeResize="0"/>
          <p:nvPr/>
        </p:nvPicPr>
        <p:blipFill rotWithShape="1">
          <a:blip r:embed="rId3">
            <a:alphaModFix/>
          </a:blip>
          <a:srcRect b="23576"/>
          <a:stretch/>
        </p:blipFill>
        <p:spPr>
          <a:xfrm>
            <a:off x="4400550" y="1967918"/>
            <a:ext cx="4034500" cy="1524688"/>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83"/>
          <p:cNvSpPr txBox="1"/>
          <p:nvPr/>
        </p:nvSpPr>
        <p:spPr>
          <a:xfrm>
            <a:off x="266400" y="1256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npm audit</a:t>
            </a:r>
            <a:endParaRPr sz="4000" b="1" i="0" u="none" strike="noStrike" cap="none">
              <a:solidFill>
                <a:schemeClr val="dk1"/>
              </a:solidFill>
              <a:latin typeface="DM Sans"/>
              <a:ea typeface="DM Sans"/>
              <a:cs typeface="DM Sans"/>
              <a:sym typeface="DM Sans"/>
            </a:endParaRPr>
          </a:p>
        </p:txBody>
      </p:sp>
      <p:sp>
        <p:nvSpPr>
          <p:cNvPr id="1106" name="Google Shape;1106;p183"/>
          <p:cNvSpPr txBox="1"/>
          <p:nvPr/>
        </p:nvSpPr>
        <p:spPr>
          <a:xfrm>
            <a:off x="266400" y="1218675"/>
            <a:ext cx="5943300" cy="3301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dirty="0">
                <a:latin typeface="DM Sans"/>
                <a:ea typeface="DM Sans"/>
                <a:cs typeface="DM Sans"/>
                <a:sym typeface="DM Sans"/>
              </a:rPr>
              <a:t>¿Recuerdas que al instalar una dependencia, suelen aparecer este tipo de mensajes?</a:t>
            </a:r>
            <a:endParaRPr sz="1350" dirty="0">
              <a:latin typeface="DM Sans"/>
              <a:ea typeface="DM Sans"/>
              <a:cs typeface="DM Sans"/>
              <a:sym typeface="DM Sans"/>
            </a:endParaRPr>
          </a:p>
          <a:p>
            <a:pPr marL="0" marR="0" lvl="0" indent="0" algn="l" rtl="0">
              <a:lnSpc>
                <a:spcPct val="100000"/>
              </a:lnSpc>
              <a:spcBef>
                <a:spcPts val="0"/>
              </a:spcBef>
              <a:spcAft>
                <a:spcPts val="0"/>
              </a:spcAft>
              <a:buNone/>
            </a:pPr>
            <a:endParaRPr sz="1350" dirty="0">
              <a:latin typeface="DM Sans"/>
              <a:ea typeface="DM Sans"/>
              <a:cs typeface="DM Sans"/>
              <a:sym typeface="DM Sans"/>
            </a:endParaRPr>
          </a:p>
          <a:p>
            <a:pPr marL="0" marR="0" lvl="0" indent="0" algn="l" rtl="0">
              <a:lnSpc>
                <a:spcPct val="100000"/>
              </a:lnSpc>
              <a:spcBef>
                <a:spcPts val="0"/>
              </a:spcBef>
              <a:spcAft>
                <a:spcPts val="0"/>
              </a:spcAft>
              <a:buNone/>
            </a:pPr>
            <a:endParaRPr sz="1350" dirty="0">
              <a:latin typeface="DM Sans"/>
              <a:ea typeface="DM Sans"/>
              <a:cs typeface="DM Sans"/>
              <a:sym typeface="DM Sans"/>
            </a:endParaRPr>
          </a:p>
          <a:p>
            <a:pPr marL="0" marR="0" lvl="0" indent="0" algn="l" rtl="0">
              <a:lnSpc>
                <a:spcPct val="100000"/>
              </a:lnSpc>
              <a:spcBef>
                <a:spcPts val="0"/>
              </a:spcBef>
              <a:spcAft>
                <a:spcPts val="0"/>
              </a:spcAft>
              <a:buNone/>
            </a:pPr>
            <a:endParaRPr sz="1350" dirty="0">
              <a:latin typeface="DM Sans"/>
              <a:ea typeface="DM Sans"/>
              <a:cs typeface="DM Sans"/>
              <a:sym typeface="DM Sans"/>
            </a:endParaRPr>
          </a:p>
          <a:p>
            <a:pPr marL="0" marR="0" lvl="0" indent="0" algn="l" rtl="0">
              <a:lnSpc>
                <a:spcPct val="100000"/>
              </a:lnSpc>
              <a:spcBef>
                <a:spcPts val="0"/>
              </a:spcBef>
              <a:spcAft>
                <a:spcPts val="0"/>
              </a:spcAft>
              <a:buNone/>
            </a:pPr>
            <a:endParaRPr sz="1350" dirty="0">
              <a:latin typeface="DM Sans"/>
              <a:ea typeface="DM Sans"/>
              <a:cs typeface="DM Sans"/>
              <a:sym typeface="DM Sans"/>
            </a:endParaRPr>
          </a:p>
          <a:p>
            <a:pPr marL="0" marR="0" lvl="0" indent="0" algn="l" rtl="0">
              <a:lnSpc>
                <a:spcPct val="100000"/>
              </a:lnSpc>
              <a:spcBef>
                <a:spcPts val="0"/>
              </a:spcBef>
              <a:spcAft>
                <a:spcPts val="0"/>
              </a:spcAft>
              <a:buNone/>
            </a:pPr>
            <a:endParaRPr sz="1350" dirty="0">
              <a:latin typeface="DM Sans"/>
              <a:ea typeface="DM Sans"/>
              <a:cs typeface="DM Sans"/>
              <a:sym typeface="DM Sans"/>
            </a:endParaRPr>
          </a:p>
          <a:p>
            <a:pPr marL="0" marR="0" lvl="0" indent="0" algn="l" rtl="0">
              <a:lnSpc>
                <a:spcPct val="100000"/>
              </a:lnSpc>
              <a:spcBef>
                <a:spcPts val="0"/>
              </a:spcBef>
              <a:spcAft>
                <a:spcPts val="0"/>
              </a:spcAft>
              <a:buNone/>
            </a:pPr>
            <a:endParaRPr sz="1350" dirty="0">
              <a:latin typeface="DM Sans"/>
              <a:ea typeface="DM Sans"/>
              <a:cs typeface="DM Sans"/>
              <a:sym typeface="DM Sans"/>
            </a:endParaRPr>
          </a:p>
          <a:p>
            <a:pPr marL="0" marR="0" lvl="0" indent="0" algn="l" rtl="0">
              <a:lnSpc>
                <a:spcPct val="100000"/>
              </a:lnSpc>
              <a:spcBef>
                <a:spcPts val="0"/>
              </a:spcBef>
              <a:spcAft>
                <a:spcPts val="0"/>
              </a:spcAft>
              <a:buNone/>
            </a:pPr>
            <a:endParaRPr sz="1350" dirty="0">
              <a:latin typeface="DM Sans"/>
              <a:ea typeface="DM Sans"/>
              <a:cs typeface="DM Sans"/>
              <a:sym typeface="DM Sans"/>
            </a:endParaRPr>
          </a:p>
          <a:p>
            <a:pPr marL="0" marR="0" lvl="0" indent="0" algn="l" rtl="0">
              <a:lnSpc>
                <a:spcPct val="100000"/>
              </a:lnSpc>
              <a:spcBef>
                <a:spcPts val="0"/>
              </a:spcBef>
              <a:spcAft>
                <a:spcPts val="0"/>
              </a:spcAft>
              <a:buNone/>
            </a:pPr>
            <a:endParaRPr sz="1350" dirty="0">
              <a:latin typeface="DM Sans"/>
              <a:ea typeface="DM Sans"/>
              <a:cs typeface="DM Sans"/>
              <a:sym typeface="DM Sans"/>
            </a:endParaRPr>
          </a:p>
          <a:p>
            <a:pPr marL="0" marR="0" lvl="0" indent="0" algn="l" rtl="0">
              <a:lnSpc>
                <a:spcPct val="100000"/>
              </a:lnSpc>
              <a:spcBef>
                <a:spcPts val="0"/>
              </a:spcBef>
              <a:spcAft>
                <a:spcPts val="0"/>
              </a:spcAft>
              <a:buNone/>
            </a:pPr>
            <a:r>
              <a:rPr lang="es" sz="1350" b="1" dirty="0">
                <a:latin typeface="DM Sans"/>
                <a:ea typeface="DM Sans"/>
                <a:cs typeface="DM Sans"/>
                <a:sym typeface="DM Sans"/>
              </a:rPr>
              <a:t>npm audit</a:t>
            </a:r>
            <a:r>
              <a:rPr lang="es" sz="1350" dirty="0">
                <a:latin typeface="DM Sans"/>
                <a:ea typeface="DM Sans"/>
                <a:cs typeface="DM Sans"/>
                <a:sym typeface="DM Sans"/>
              </a:rPr>
              <a:t> revisa los problemas de vulnerabilidad y propone soluciones para poder mantener nuestro proyecto seguro de brechas de dependencias.</a:t>
            </a:r>
            <a:endParaRPr sz="1350" dirty="0">
              <a:latin typeface="DM Sans"/>
              <a:ea typeface="DM Sans"/>
              <a:cs typeface="DM Sans"/>
              <a:sym typeface="DM Sans"/>
            </a:endParaRPr>
          </a:p>
          <a:p>
            <a:pPr marL="0" marR="0" lvl="0" indent="0" algn="l" rtl="0">
              <a:lnSpc>
                <a:spcPct val="100000"/>
              </a:lnSpc>
              <a:spcBef>
                <a:spcPts val="0"/>
              </a:spcBef>
              <a:spcAft>
                <a:spcPts val="0"/>
              </a:spcAft>
              <a:buNone/>
            </a:pPr>
            <a:endParaRPr sz="1350" dirty="0">
              <a:latin typeface="DM Sans"/>
              <a:ea typeface="DM Sans"/>
              <a:cs typeface="DM Sans"/>
              <a:sym typeface="DM Sans"/>
            </a:endParaRPr>
          </a:p>
          <a:p>
            <a:pPr marL="0" marR="0" lvl="0" indent="0" algn="l" rtl="0">
              <a:lnSpc>
                <a:spcPct val="100000"/>
              </a:lnSpc>
              <a:spcBef>
                <a:spcPts val="0"/>
              </a:spcBef>
              <a:spcAft>
                <a:spcPts val="0"/>
              </a:spcAft>
              <a:buNone/>
            </a:pPr>
            <a:r>
              <a:rPr lang="es" sz="1350" dirty="0">
                <a:latin typeface="DM Sans"/>
                <a:ea typeface="DM Sans"/>
                <a:cs typeface="DM Sans"/>
                <a:sym typeface="DM Sans"/>
              </a:rPr>
              <a:t>Para ejecutar un fix de audit, corremos </a:t>
            </a:r>
            <a:r>
              <a:rPr lang="es" sz="1350" b="1" dirty="0">
                <a:latin typeface="DM Sans"/>
                <a:ea typeface="DM Sans"/>
                <a:cs typeface="DM Sans"/>
                <a:sym typeface="DM Sans"/>
              </a:rPr>
              <a:t>npm audit fix --force</a:t>
            </a:r>
            <a:endParaRPr sz="1350" dirty="0">
              <a:latin typeface="DM Sans"/>
              <a:ea typeface="DM Sans"/>
              <a:cs typeface="DM Sans"/>
              <a:sym typeface="DM Sans"/>
            </a:endParaRPr>
          </a:p>
        </p:txBody>
      </p:sp>
      <p:pic>
        <p:nvPicPr>
          <p:cNvPr id="1107" name="Google Shape;1107;p183"/>
          <p:cNvPicPr preferRelativeResize="0"/>
          <p:nvPr/>
        </p:nvPicPr>
        <p:blipFill>
          <a:blip r:embed="rId3">
            <a:alphaModFix/>
          </a:blip>
          <a:stretch>
            <a:fillRect/>
          </a:stretch>
        </p:blipFill>
        <p:spPr>
          <a:xfrm>
            <a:off x="721250" y="2138363"/>
            <a:ext cx="2228850" cy="342900"/>
          </a:xfrm>
          <a:prstGeom prst="rect">
            <a:avLst/>
          </a:prstGeom>
          <a:noFill/>
          <a:ln>
            <a:noFill/>
          </a:ln>
        </p:spPr>
      </p:pic>
      <p:pic>
        <p:nvPicPr>
          <p:cNvPr id="1108" name="Google Shape;1108;p183"/>
          <p:cNvPicPr preferRelativeResize="0"/>
          <p:nvPr/>
        </p:nvPicPr>
        <p:blipFill>
          <a:blip r:embed="rId4">
            <a:alphaModFix/>
          </a:blip>
          <a:stretch>
            <a:fillRect/>
          </a:stretch>
        </p:blipFill>
        <p:spPr>
          <a:xfrm>
            <a:off x="3183100" y="2176463"/>
            <a:ext cx="2571750" cy="266700"/>
          </a:xfrm>
          <a:prstGeom prst="rect">
            <a:avLst/>
          </a:prstGeom>
          <a:noFill/>
          <a:ln>
            <a:noFill/>
          </a:ln>
        </p:spPr>
      </p:pic>
      <p:pic>
        <p:nvPicPr>
          <p:cNvPr id="1109" name="Google Shape;1109;p183"/>
          <p:cNvPicPr preferRelativeResize="0"/>
          <p:nvPr/>
        </p:nvPicPr>
        <p:blipFill>
          <a:blip r:embed="rId5">
            <a:alphaModFix/>
          </a:blip>
          <a:stretch>
            <a:fillRect/>
          </a:stretch>
        </p:blipFill>
        <p:spPr>
          <a:xfrm>
            <a:off x="1732350" y="2633663"/>
            <a:ext cx="3086100" cy="3714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84"/>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Creación de un módulo de npm</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8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Registro en npm</a:t>
            </a:r>
            <a:endParaRPr sz="4000" b="1" i="0" u="none" strike="noStrike" cap="none">
              <a:solidFill>
                <a:schemeClr val="dk1"/>
              </a:solidFill>
              <a:latin typeface="DM Sans"/>
              <a:ea typeface="DM Sans"/>
              <a:cs typeface="DM Sans"/>
              <a:sym typeface="DM Sans"/>
            </a:endParaRPr>
          </a:p>
        </p:txBody>
      </p:sp>
      <p:sp>
        <p:nvSpPr>
          <p:cNvPr id="1120" name="Google Shape;1120;p185"/>
          <p:cNvSpPr txBox="1"/>
          <p:nvPr/>
        </p:nvSpPr>
        <p:spPr>
          <a:xfrm>
            <a:off x="473349" y="1797850"/>
            <a:ext cx="4144949" cy="207092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300"/>
              </a:spcBef>
              <a:spcAft>
                <a:spcPts val="0"/>
              </a:spcAft>
              <a:buClr>
                <a:schemeClr val="dk1"/>
              </a:buClr>
              <a:buSzPts val="1100"/>
              <a:buFont typeface="Arial"/>
              <a:buNone/>
            </a:pPr>
            <a:r>
              <a:rPr lang="es" sz="1350" dirty="0">
                <a:solidFill>
                  <a:schemeClr val="dk1"/>
                </a:solidFill>
                <a:highlight>
                  <a:schemeClr val="lt1"/>
                </a:highlight>
                <a:latin typeface="DM Sans"/>
                <a:ea typeface="DM Sans"/>
                <a:cs typeface="DM Sans"/>
                <a:sym typeface="DM Sans"/>
              </a:rPr>
              <a:t>Como usuarios de npm, podemos crear paquetes sin ámbito para usar en nuestro propios proyectos y publicarlos en el repositorio público de npm para que otros los usen en sus proyectos.</a:t>
            </a:r>
            <a:endParaRPr sz="1350" dirty="0">
              <a:solidFill>
                <a:schemeClr val="dk1"/>
              </a:solidFill>
              <a:highlight>
                <a:schemeClr val="lt1"/>
              </a:highlight>
              <a:latin typeface="DM Sans"/>
              <a:ea typeface="DM Sans"/>
              <a:cs typeface="DM Sans"/>
              <a:sym typeface="DM Sans"/>
            </a:endParaRPr>
          </a:p>
          <a:p>
            <a:pPr marL="0" lvl="0" indent="0" algn="l" rtl="0">
              <a:lnSpc>
                <a:spcPct val="115000"/>
              </a:lnSpc>
              <a:spcBef>
                <a:spcPts val="1300"/>
              </a:spcBef>
              <a:spcAft>
                <a:spcPts val="1000"/>
              </a:spcAft>
              <a:buClr>
                <a:schemeClr val="dk1"/>
              </a:buClr>
              <a:buSzPts val="1100"/>
              <a:buFont typeface="Arial"/>
              <a:buNone/>
            </a:pPr>
            <a:endParaRPr sz="1300" dirty="0">
              <a:solidFill>
                <a:schemeClr val="dk1"/>
              </a:solidFill>
              <a:highlight>
                <a:schemeClr val="lt1"/>
              </a:highlight>
              <a:latin typeface="DM Sans"/>
              <a:ea typeface="DM Sans"/>
              <a:cs typeface="DM Sans"/>
              <a:sym typeface="DM Sans"/>
            </a:endParaRPr>
          </a:p>
        </p:txBody>
      </p:sp>
      <p:sp>
        <p:nvSpPr>
          <p:cNvPr id="1121" name="Google Shape;1121;p185"/>
          <p:cNvSpPr txBox="1"/>
          <p:nvPr/>
        </p:nvSpPr>
        <p:spPr>
          <a:xfrm>
            <a:off x="5001375" y="1959900"/>
            <a:ext cx="38346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Lo primero es registrarse en </a:t>
            </a:r>
            <a:r>
              <a:rPr lang="es" sz="1350" dirty="0" smtClean="0">
                <a:latin typeface="DM Sans"/>
                <a:ea typeface="DM Sans"/>
                <a:cs typeface="DM Sans"/>
                <a:sym typeface="DM Sans"/>
              </a:rPr>
              <a:t>npm, y </a:t>
            </a:r>
            <a:r>
              <a:rPr lang="es" sz="1350" dirty="0">
                <a:latin typeface="DM Sans"/>
                <a:ea typeface="DM Sans"/>
                <a:cs typeface="DM Sans"/>
                <a:sym typeface="DM Sans"/>
              </a:rPr>
              <a:t>generar una identidad para subir paquetes.</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Puedes realizar tu registro en la </a:t>
            </a:r>
            <a:r>
              <a:rPr lang="es" sz="1350" u="sng" dirty="0">
                <a:solidFill>
                  <a:schemeClr val="hlink"/>
                </a:solidFill>
                <a:latin typeface="DM Sans"/>
                <a:ea typeface="DM Sans"/>
                <a:cs typeface="DM Sans"/>
                <a:sym typeface="DM Sans"/>
                <a:hlinkClick r:id="rId3"/>
              </a:rPr>
              <a:t>página oficial de npm</a:t>
            </a:r>
            <a:endParaRPr sz="1350" b="1" dirty="0">
              <a:latin typeface="DM Sans"/>
              <a:ea typeface="DM Sans"/>
              <a:cs typeface="DM Sans"/>
              <a:sym typeface="DM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86"/>
          <p:cNvSpPr txBox="1"/>
          <p:nvPr/>
        </p:nvSpPr>
        <p:spPr>
          <a:xfrm>
            <a:off x="1461300" y="1169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4000" b="1">
                <a:solidFill>
                  <a:schemeClr val="lt1"/>
                </a:solidFill>
                <a:latin typeface="DM Sans"/>
                <a:ea typeface="DM Sans"/>
                <a:cs typeface="DM Sans"/>
                <a:sym typeface="DM Sans"/>
              </a:rPr>
              <a:t>Panel de npm</a:t>
            </a:r>
            <a:endParaRPr sz="4000" b="1" i="0" u="none" strike="noStrike" cap="none">
              <a:solidFill>
                <a:schemeClr val="lt1"/>
              </a:solidFill>
              <a:latin typeface="DM Sans"/>
              <a:ea typeface="DM Sans"/>
              <a:cs typeface="DM Sans"/>
              <a:sym typeface="DM Sans"/>
            </a:endParaRPr>
          </a:p>
        </p:txBody>
      </p:sp>
      <p:pic>
        <p:nvPicPr>
          <p:cNvPr id="1127" name="Google Shape;1127;p186"/>
          <p:cNvPicPr preferRelativeResize="0"/>
          <p:nvPr/>
        </p:nvPicPr>
        <p:blipFill>
          <a:blip r:embed="rId3">
            <a:alphaModFix/>
          </a:blip>
          <a:stretch>
            <a:fillRect/>
          </a:stretch>
        </p:blipFill>
        <p:spPr>
          <a:xfrm>
            <a:off x="453400" y="855825"/>
            <a:ext cx="8237205" cy="3823125"/>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187"/>
          <p:cNvSpPr txBox="1"/>
          <p:nvPr/>
        </p:nvSpPr>
        <p:spPr>
          <a:xfrm>
            <a:off x="501450" y="476650"/>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Actualizar npm en la computadora</a:t>
            </a:r>
            <a:endParaRPr sz="4000" b="1" i="0" u="none" strike="noStrike" cap="none">
              <a:solidFill>
                <a:schemeClr val="dk1"/>
              </a:solidFill>
              <a:latin typeface="DM Sans"/>
              <a:ea typeface="DM Sans"/>
              <a:cs typeface="DM Sans"/>
              <a:sym typeface="DM Sans"/>
            </a:endParaRPr>
          </a:p>
        </p:txBody>
      </p:sp>
      <p:sp>
        <p:nvSpPr>
          <p:cNvPr id="1133" name="Google Shape;1133;p187"/>
          <p:cNvSpPr txBox="1"/>
          <p:nvPr/>
        </p:nvSpPr>
        <p:spPr>
          <a:xfrm>
            <a:off x="501450" y="1728400"/>
            <a:ext cx="3834600" cy="119632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300"/>
              </a:spcBef>
              <a:spcAft>
                <a:spcPts val="1000"/>
              </a:spcAft>
              <a:buClr>
                <a:schemeClr val="dk1"/>
              </a:buClr>
              <a:buSzPts val="1100"/>
              <a:buFont typeface="Arial"/>
              <a:buNone/>
            </a:pPr>
            <a:r>
              <a:rPr lang="es" sz="1350" dirty="0">
                <a:solidFill>
                  <a:schemeClr val="dk1"/>
                </a:solidFill>
                <a:highlight>
                  <a:schemeClr val="lt1"/>
                </a:highlight>
                <a:latin typeface="DM Sans"/>
                <a:ea typeface="DM Sans"/>
                <a:cs typeface="DM Sans"/>
                <a:sym typeface="DM Sans"/>
              </a:rPr>
              <a:t>Es importante que contemos con la última versión de npm para evitar problemas de incompatibilidad.</a:t>
            </a:r>
            <a:endParaRPr sz="1350" dirty="0">
              <a:solidFill>
                <a:schemeClr val="dk1"/>
              </a:solidFill>
              <a:highlight>
                <a:schemeClr val="lt1"/>
              </a:highlight>
              <a:latin typeface="DM Sans"/>
              <a:ea typeface="DM Sans"/>
              <a:cs typeface="DM Sans"/>
              <a:sym typeface="DM Sans"/>
            </a:endParaRPr>
          </a:p>
        </p:txBody>
      </p:sp>
      <p:sp>
        <p:nvSpPr>
          <p:cNvPr id="1134" name="Google Shape;1134;p187"/>
          <p:cNvSpPr txBox="1"/>
          <p:nvPr/>
        </p:nvSpPr>
        <p:spPr>
          <a:xfrm>
            <a:off x="501450" y="2805000"/>
            <a:ext cx="38346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Para ello, bastará con ejecutar el comando</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¡Tenemos toda la configuración necesaria para poder realizar la subida de nuestro paquete a npm!</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p:txBody>
      </p:sp>
      <p:pic>
        <p:nvPicPr>
          <p:cNvPr id="1135" name="Google Shape;1135;p187"/>
          <p:cNvPicPr preferRelativeResize="0"/>
          <p:nvPr/>
        </p:nvPicPr>
        <p:blipFill>
          <a:blip r:embed="rId3">
            <a:alphaModFix/>
          </a:blip>
          <a:stretch>
            <a:fillRect/>
          </a:stretch>
        </p:blipFill>
        <p:spPr>
          <a:xfrm>
            <a:off x="4343175" y="2805000"/>
            <a:ext cx="2933761" cy="398925"/>
          </a:xfrm>
          <a:prstGeom prst="rect">
            <a:avLst/>
          </a:prstGeom>
          <a:noFill/>
          <a:ln w="19050" cap="flat" cmpd="sng">
            <a:solidFill>
              <a:srgbClr val="595959"/>
            </a:solidFill>
            <a:prstDash val="solid"/>
            <a:round/>
            <a:headEnd type="none" w="sm" len="sm"/>
            <a:tailEnd type="none" w="sm" len="sm"/>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8"/>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188"/>
          <p:cNvSpPr txBox="1"/>
          <p:nvPr/>
        </p:nvSpPr>
        <p:spPr>
          <a:xfrm>
            <a:off x="4882500" y="814425"/>
            <a:ext cx="4293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Crea un proyecto</a:t>
            </a:r>
            <a:endParaRPr sz="4000" b="1" i="0" u="none" strike="noStrike" cap="none" dirty="0">
              <a:solidFill>
                <a:schemeClr val="dk1"/>
              </a:solidFill>
              <a:latin typeface="DM Sans"/>
              <a:ea typeface="DM Sans"/>
              <a:cs typeface="DM Sans"/>
              <a:sym typeface="DM Sans"/>
            </a:endParaRPr>
          </a:p>
        </p:txBody>
      </p:sp>
      <p:sp>
        <p:nvSpPr>
          <p:cNvPr id="1142" name="Google Shape;1142;p188"/>
          <p:cNvSpPr txBox="1"/>
          <p:nvPr/>
        </p:nvSpPr>
        <p:spPr>
          <a:xfrm>
            <a:off x="4472700" y="2081463"/>
            <a:ext cx="4358784" cy="2318681"/>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1300"/>
              </a:spcBef>
              <a:spcAft>
                <a:spcPts val="0"/>
              </a:spcAft>
              <a:buClr>
                <a:srgbClr val="EAFF6A"/>
              </a:buClr>
              <a:buSzPts val="1300"/>
              <a:buFont typeface="DM Sans"/>
              <a:buChar char="✓"/>
            </a:pPr>
            <a:r>
              <a:rPr lang="es" sz="1350" dirty="0">
                <a:solidFill>
                  <a:schemeClr val="dk1"/>
                </a:solidFill>
                <a:highlight>
                  <a:schemeClr val="lt1"/>
                </a:highlight>
                <a:latin typeface="DM Sans"/>
                <a:ea typeface="DM Sans"/>
                <a:cs typeface="DM Sans"/>
                <a:sym typeface="DM Sans"/>
              </a:rPr>
              <a:t>Para comenzar a crear un paquete para npm, primero debemos crearnos el proyecto de Node en nuestra computadora.</a:t>
            </a:r>
            <a:endParaRPr sz="1350" dirty="0">
              <a:solidFill>
                <a:schemeClr val="dk1"/>
              </a:solidFill>
              <a:highlight>
                <a:schemeClr val="lt1"/>
              </a:highlight>
              <a:latin typeface="DM Sans"/>
              <a:ea typeface="DM Sans"/>
              <a:cs typeface="DM Sans"/>
              <a:sym typeface="DM Sans"/>
            </a:endParaRPr>
          </a:p>
          <a:p>
            <a:pPr marL="457200" lvl="0" indent="-311150" algn="l" rtl="0">
              <a:lnSpc>
                <a:spcPct val="115000"/>
              </a:lnSpc>
              <a:spcBef>
                <a:spcPts val="1300"/>
              </a:spcBef>
              <a:spcAft>
                <a:spcPts val="1000"/>
              </a:spcAft>
              <a:buClr>
                <a:srgbClr val="EAFF6A"/>
              </a:buClr>
              <a:buSzPts val="1300"/>
              <a:buFont typeface="DM Sans"/>
              <a:buChar char="✓"/>
            </a:pPr>
            <a:r>
              <a:rPr lang="es" sz="1350" dirty="0">
                <a:solidFill>
                  <a:schemeClr val="dk1"/>
                </a:solidFill>
                <a:highlight>
                  <a:schemeClr val="lt1"/>
                </a:highlight>
                <a:latin typeface="DM Sans"/>
                <a:ea typeface="DM Sans"/>
                <a:cs typeface="DM Sans"/>
                <a:sym typeface="DM Sans"/>
              </a:rPr>
              <a:t>Recordar </a:t>
            </a:r>
            <a:r>
              <a:rPr lang="es" sz="1350" dirty="0" smtClean="0">
                <a:solidFill>
                  <a:schemeClr val="dk1"/>
                </a:solidFill>
                <a:highlight>
                  <a:schemeClr val="lt1"/>
                </a:highlight>
                <a:latin typeface="DM Sans"/>
                <a:ea typeface="DM Sans"/>
                <a:cs typeface="DM Sans"/>
                <a:sym typeface="DM Sans"/>
              </a:rPr>
              <a:t>siempre </a:t>
            </a:r>
            <a:r>
              <a:rPr lang="es" sz="1350" dirty="0">
                <a:solidFill>
                  <a:schemeClr val="dk1"/>
                </a:solidFill>
                <a:highlight>
                  <a:schemeClr val="lt1"/>
                </a:highlight>
                <a:latin typeface="DM Sans"/>
                <a:ea typeface="DM Sans"/>
                <a:cs typeface="DM Sans"/>
                <a:sym typeface="DM Sans"/>
              </a:rPr>
              <a:t>crear el archivo README con información acerca del </a:t>
            </a:r>
            <a:r>
              <a:rPr lang="es" sz="1350" dirty="0" smtClean="0">
                <a:solidFill>
                  <a:schemeClr val="dk1"/>
                </a:solidFill>
                <a:highlight>
                  <a:schemeClr val="lt1"/>
                </a:highlight>
                <a:latin typeface="DM Sans"/>
                <a:ea typeface="DM Sans"/>
                <a:cs typeface="DM Sans"/>
                <a:sym typeface="DM Sans"/>
              </a:rPr>
              <a:t>paquete: </a:t>
            </a:r>
            <a:r>
              <a:rPr lang="es" sz="1350" dirty="0">
                <a:solidFill>
                  <a:schemeClr val="dk1"/>
                </a:solidFill>
                <a:highlight>
                  <a:schemeClr val="lt1"/>
                </a:highlight>
                <a:latin typeface="DM Sans"/>
                <a:ea typeface="DM Sans"/>
                <a:cs typeface="DM Sans"/>
                <a:sym typeface="DM Sans"/>
              </a:rPr>
              <a:t>qué funcionalidades </a:t>
            </a:r>
            <a:r>
              <a:rPr lang="es" sz="1350" dirty="0" smtClean="0">
                <a:solidFill>
                  <a:schemeClr val="dk1"/>
                </a:solidFill>
                <a:highlight>
                  <a:schemeClr val="lt1"/>
                </a:highlight>
                <a:latin typeface="DM Sans"/>
                <a:ea typeface="DM Sans"/>
                <a:cs typeface="DM Sans"/>
                <a:sym typeface="DM Sans"/>
              </a:rPr>
              <a:t>tiene, cómo </a:t>
            </a:r>
            <a:r>
              <a:rPr lang="es" sz="1350" dirty="0">
                <a:solidFill>
                  <a:schemeClr val="dk1"/>
                </a:solidFill>
                <a:highlight>
                  <a:schemeClr val="lt1"/>
                </a:highlight>
                <a:latin typeface="DM Sans"/>
                <a:ea typeface="DM Sans"/>
                <a:cs typeface="DM Sans"/>
                <a:sym typeface="DM Sans"/>
              </a:rPr>
              <a:t>lo podemos </a:t>
            </a:r>
            <a:r>
              <a:rPr lang="es" sz="1350" dirty="0" smtClean="0">
                <a:solidFill>
                  <a:schemeClr val="dk1"/>
                </a:solidFill>
                <a:highlight>
                  <a:schemeClr val="lt1"/>
                </a:highlight>
                <a:latin typeface="DM Sans"/>
                <a:ea typeface="DM Sans"/>
                <a:cs typeface="DM Sans"/>
                <a:sym typeface="DM Sans"/>
              </a:rPr>
              <a:t>utilizar, etc.</a:t>
            </a:r>
            <a:endParaRPr sz="1350" dirty="0">
              <a:latin typeface="DM Sans"/>
              <a:ea typeface="DM Sans"/>
              <a:cs typeface="DM Sans"/>
              <a:sym typeface="DM Sans"/>
            </a:endParaRPr>
          </a:p>
        </p:txBody>
      </p:sp>
      <p:pic>
        <p:nvPicPr>
          <p:cNvPr id="1143" name="Google Shape;1143;p188"/>
          <p:cNvPicPr preferRelativeResize="0"/>
          <p:nvPr/>
        </p:nvPicPr>
        <p:blipFill>
          <a:blip r:embed="rId3">
            <a:alphaModFix/>
          </a:blip>
          <a:stretch>
            <a:fillRect/>
          </a:stretch>
        </p:blipFill>
        <p:spPr>
          <a:xfrm>
            <a:off x="252400" y="1883450"/>
            <a:ext cx="4220300" cy="15979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189"/>
          <p:cNvSpPr txBox="1"/>
          <p:nvPr/>
        </p:nvSpPr>
        <p:spPr>
          <a:xfrm>
            <a:off x="501449" y="210425"/>
            <a:ext cx="8457355"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Una vez desarrollado </a:t>
            </a:r>
            <a:endParaRPr sz="4000" b="1" dirty="0">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tu módulo</a:t>
            </a:r>
            <a:endParaRPr sz="4000" b="1" i="0" u="none" strike="noStrike" cap="none" dirty="0">
              <a:solidFill>
                <a:schemeClr val="dk1"/>
              </a:solidFill>
              <a:latin typeface="DM Sans"/>
              <a:ea typeface="DM Sans"/>
              <a:cs typeface="DM Sans"/>
              <a:sym typeface="DM Sans"/>
            </a:endParaRPr>
          </a:p>
        </p:txBody>
      </p:sp>
      <p:sp>
        <p:nvSpPr>
          <p:cNvPr id="1149" name="Google Shape;1149;p189"/>
          <p:cNvSpPr txBox="1"/>
          <p:nvPr/>
        </p:nvSpPr>
        <p:spPr>
          <a:xfrm>
            <a:off x="501450" y="1331275"/>
            <a:ext cx="3834600" cy="1992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300"/>
              </a:spcBef>
              <a:spcAft>
                <a:spcPts val="0"/>
              </a:spcAft>
              <a:buClr>
                <a:schemeClr val="dk1"/>
              </a:buClr>
              <a:buSzPts val="1100"/>
              <a:buFont typeface="Arial"/>
              <a:buNone/>
            </a:pPr>
            <a:r>
              <a:rPr lang="es" sz="1350" dirty="0">
                <a:solidFill>
                  <a:schemeClr val="dk1"/>
                </a:solidFill>
                <a:highlight>
                  <a:schemeClr val="lt1"/>
                </a:highlight>
                <a:latin typeface="DM Sans"/>
                <a:ea typeface="DM Sans"/>
                <a:cs typeface="DM Sans"/>
                <a:sym typeface="DM Sans"/>
              </a:rPr>
              <a:t>Lo primero es corroborar que éste funcione, para ello, es crucial realizar un proceso de testeo.</a:t>
            </a:r>
            <a:endParaRPr sz="1350" dirty="0">
              <a:solidFill>
                <a:schemeClr val="dk1"/>
              </a:solidFill>
              <a:highlight>
                <a:schemeClr val="lt1"/>
              </a:highlight>
              <a:latin typeface="DM Sans"/>
              <a:ea typeface="DM Sans"/>
              <a:cs typeface="DM Sans"/>
              <a:sym typeface="DM Sans"/>
            </a:endParaRPr>
          </a:p>
          <a:p>
            <a:pPr marL="0" lvl="0" indent="0" algn="l" rtl="0">
              <a:lnSpc>
                <a:spcPct val="115000"/>
              </a:lnSpc>
              <a:spcBef>
                <a:spcPts val="1300"/>
              </a:spcBef>
              <a:spcAft>
                <a:spcPts val="1000"/>
              </a:spcAft>
              <a:buClr>
                <a:schemeClr val="dk1"/>
              </a:buClr>
              <a:buSzPts val="1100"/>
              <a:buFont typeface="Arial"/>
              <a:buNone/>
            </a:pPr>
            <a:r>
              <a:rPr lang="es" sz="1350" dirty="0">
                <a:solidFill>
                  <a:schemeClr val="dk1"/>
                </a:solidFill>
                <a:highlight>
                  <a:schemeClr val="lt1"/>
                </a:highlight>
                <a:latin typeface="DM Sans"/>
                <a:ea typeface="DM Sans"/>
                <a:cs typeface="DM Sans"/>
                <a:sym typeface="DM Sans"/>
              </a:rPr>
              <a:t>En esta parte deberás tomar muy seriamente el testing, ¡recuerda que tu módulo está pensado para poder ser utilizado en otros proyectos! </a:t>
            </a:r>
            <a:endParaRPr sz="1350" dirty="0">
              <a:solidFill>
                <a:schemeClr val="dk1"/>
              </a:solidFill>
              <a:highlight>
                <a:schemeClr val="lt1"/>
              </a:highlight>
              <a:latin typeface="DM Sans"/>
              <a:ea typeface="DM Sans"/>
              <a:cs typeface="DM Sans"/>
              <a:sym typeface="DM Sans"/>
            </a:endParaRPr>
          </a:p>
        </p:txBody>
      </p:sp>
      <p:sp>
        <p:nvSpPr>
          <p:cNvPr id="1150" name="Google Shape;1150;p189"/>
          <p:cNvSpPr txBox="1"/>
          <p:nvPr/>
        </p:nvSpPr>
        <p:spPr>
          <a:xfrm>
            <a:off x="4421529" y="1319705"/>
            <a:ext cx="4317821" cy="309722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300"/>
              </a:spcBef>
              <a:spcAft>
                <a:spcPts val="0"/>
              </a:spcAft>
              <a:buClr>
                <a:schemeClr val="dk1"/>
              </a:buClr>
              <a:buSzPts val="1100"/>
              <a:buFont typeface="Arial"/>
              <a:buNone/>
            </a:pPr>
            <a:r>
              <a:rPr lang="es" sz="1350" dirty="0">
                <a:solidFill>
                  <a:schemeClr val="dk1"/>
                </a:solidFill>
                <a:highlight>
                  <a:schemeClr val="lt1"/>
                </a:highlight>
                <a:latin typeface="DM Sans"/>
                <a:ea typeface="DM Sans"/>
                <a:cs typeface="DM Sans"/>
                <a:sym typeface="DM Sans"/>
              </a:rPr>
              <a:t>Se recomienda tener el proyecto en un repositorio de github con el fin de tener versionado el proyecto de manera interna en caso de requerir revisar cambios previos.</a:t>
            </a:r>
            <a:endParaRPr sz="1350" dirty="0">
              <a:latin typeface="DM Sans"/>
              <a:ea typeface="DM Sans"/>
              <a:cs typeface="DM Sans"/>
              <a:sym typeface="DM Sans"/>
            </a:endParaRPr>
          </a:p>
          <a:p>
            <a:pPr lvl="0">
              <a:spcBef>
                <a:spcPts val="1000"/>
              </a:spcBef>
              <a:buSzPts val="1350"/>
            </a:pPr>
            <a:r>
              <a:rPr lang="es" sz="1350" dirty="0">
                <a:latin typeface="DM Sans"/>
                <a:ea typeface="DM Sans"/>
                <a:cs typeface="DM Sans"/>
                <a:sym typeface="DM Sans"/>
              </a:rPr>
              <a:t>Procedemos entonces a loguearnos en npm con </a:t>
            </a:r>
            <a:r>
              <a:rPr lang="es" sz="1350" b="1" dirty="0">
                <a:latin typeface="DM Sans"/>
                <a:ea typeface="DM Sans"/>
                <a:cs typeface="DM Sans"/>
                <a:sym typeface="DM Sans"/>
              </a:rPr>
              <a:t>npm login</a:t>
            </a:r>
            <a:r>
              <a:rPr lang="es" sz="1350" dirty="0">
                <a:latin typeface="DM Sans"/>
                <a:ea typeface="DM Sans"/>
                <a:cs typeface="DM Sans"/>
                <a:sym typeface="DM Sans"/>
              </a:rPr>
              <a:t>. Una vez realizado el proceso de login, bastará con un </a:t>
            </a:r>
            <a:r>
              <a:rPr lang="es" sz="1350" b="1" dirty="0">
                <a:latin typeface="DM Sans"/>
                <a:ea typeface="DM Sans"/>
                <a:cs typeface="DM Sans"/>
                <a:sym typeface="DM Sans"/>
              </a:rPr>
              <a:t>npm </a:t>
            </a:r>
            <a:r>
              <a:rPr lang="es" sz="1350" b="1" dirty="0" smtClean="0">
                <a:latin typeface="DM Sans"/>
                <a:ea typeface="DM Sans"/>
                <a:cs typeface="DM Sans"/>
                <a:sym typeface="DM Sans"/>
              </a:rPr>
              <a:t>publish</a:t>
            </a:r>
            <a:r>
              <a:rPr lang="es" sz="1350" dirty="0" smtClean="0">
                <a:latin typeface="DM Sans"/>
                <a:ea typeface="DM Sans"/>
                <a:cs typeface="DM Sans"/>
                <a:sym typeface="DM Sans"/>
              </a:rPr>
              <a:t>. </a:t>
            </a:r>
            <a:r>
              <a:rPr lang="es" sz="1350" dirty="0">
                <a:latin typeface="DM Sans"/>
                <a:ea typeface="DM Sans"/>
                <a:cs typeface="DM Sans"/>
                <a:sym typeface="DM Sans"/>
              </a:rPr>
              <a:t>.</a:t>
            </a:r>
            <a:r>
              <a:rPr lang="es" sz="1350" dirty="0" smtClean="0">
                <a:latin typeface="DM Sans"/>
                <a:ea typeface="DM Sans"/>
                <a:cs typeface="DM Sans"/>
                <a:sym typeface="DM Sans"/>
              </a:rPr>
              <a:t>mbos comandos ejecutados desde el terminal, en la carpeta del proyecto-</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En cuanto termine de publicarse, podremos ver nuestro paquete </a:t>
            </a:r>
            <a:r>
              <a:rPr lang="es" sz="1350" dirty="0" smtClean="0">
                <a:latin typeface="DM Sans"/>
                <a:ea typeface="DM Sans"/>
                <a:cs typeface="DM Sans"/>
                <a:sym typeface="DM Sans"/>
              </a:rPr>
              <a:t>desde el </a:t>
            </a:r>
            <a:r>
              <a:rPr lang="es" sz="1350" dirty="0">
                <a:latin typeface="DM Sans"/>
                <a:ea typeface="DM Sans"/>
                <a:cs typeface="DM Sans"/>
                <a:sym typeface="DM Sans"/>
              </a:rPr>
              <a:t>panel de npm.</a:t>
            </a:r>
            <a:endParaRPr sz="1350" dirty="0">
              <a:latin typeface="DM Sans"/>
              <a:ea typeface="DM Sans"/>
              <a:cs typeface="DM Sans"/>
              <a:sym typeface="DM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90"/>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190"/>
          <p:cNvSpPr txBox="1"/>
          <p:nvPr/>
        </p:nvSpPr>
        <p:spPr>
          <a:xfrm>
            <a:off x="4156800" y="679626"/>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Consideraciones</a:t>
            </a:r>
            <a:endParaRPr sz="4000" b="1" i="0" u="none" strike="noStrike" cap="none">
              <a:solidFill>
                <a:schemeClr val="dk1"/>
              </a:solidFill>
              <a:latin typeface="DM Sans"/>
              <a:ea typeface="DM Sans"/>
              <a:cs typeface="DM Sans"/>
              <a:sym typeface="DM Sans"/>
            </a:endParaRPr>
          </a:p>
        </p:txBody>
      </p:sp>
      <p:sp>
        <p:nvSpPr>
          <p:cNvPr id="1157" name="Google Shape;1157;p190"/>
          <p:cNvSpPr txBox="1"/>
          <p:nvPr/>
        </p:nvSpPr>
        <p:spPr>
          <a:xfrm>
            <a:off x="3980575" y="1307939"/>
            <a:ext cx="4509075" cy="3059782"/>
          </a:xfrm>
          <a:prstGeom prst="rect">
            <a:avLst/>
          </a:prstGeom>
          <a:noFill/>
          <a:ln>
            <a:noFill/>
          </a:ln>
        </p:spPr>
        <p:txBody>
          <a:bodyPr spcFirstLastPara="1" wrap="square" lIns="91425" tIns="91425" rIns="91425" bIns="91425" anchor="t" anchorCtr="0">
            <a:spAutoFit/>
          </a:bodyPr>
          <a:lstStyle/>
          <a:p>
            <a:pPr marL="457200" lvl="0" indent="-311150" algn="l" rtl="0">
              <a:lnSpc>
                <a:spcPct val="100000"/>
              </a:lnSpc>
              <a:spcBef>
                <a:spcPts val="1300"/>
              </a:spcBef>
              <a:spcAft>
                <a:spcPts val="0"/>
              </a:spcAft>
              <a:buClr>
                <a:srgbClr val="EAFF6A"/>
              </a:buClr>
              <a:buSzPts val="1300"/>
              <a:buFont typeface="DM Sans"/>
              <a:buChar char="✓"/>
            </a:pPr>
            <a:r>
              <a:rPr lang="es" sz="1350" dirty="0">
                <a:solidFill>
                  <a:schemeClr val="dk1"/>
                </a:solidFill>
                <a:highlight>
                  <a:schemeClr val="lt1"/>
                </a:highlight>
                <a:latin typeface="DM Sans"/>
                <a:ea typeface="DM Sans"/>
                <a:cs typeface="DM Sans"/>
                <a:sym typeface="DM Sans"/>
              </a:rPr>
              <a:t>Si el paquete de npm tiene un nombre ya existente en la nube, habrá que poner otro nombre desde el package.json</a:t>
            </a:r>
            <a:endParaRPr sz="1350" dirty="0">
              <a:solidFill>
                <a:schemeClr val="dk1"/>
              </a:solidFill>
              <a:highlight>
                <a:schemeClr val="lt1"/>
              </a:highlight>
              <a:latin typeface="DM Sans"/>
              <a:ea typeface="DM Sans"/>
              <a:cs typeface="DM Sans"/>
              <a:sym typeface="DM Sans"/>
            </a:endParaRPr>
          </a:p>
          <a:p>
            <a:pPr marL="457200" lvl="0" indent="-311150" algn="l" rtl="0">
              <a:lnSpc>
                <a:spcPct val="100000"/>
              </a:lnSpc>
              <a:spcBef>
                <a:spcPts val="1000"/>
              </a:spcBef>
              <a:spcAft>
                <a:spcPts val="0"/>
              </a:spcAft>
              <a:buClr>
                <a:srgbClr val="EAFF6A"/>
              </a:buClr>
              <a:buSzPts val="1300"/>
              <a:buFont typeface="DM Sans"/>
              <a:buChar char="✓"/>
            </a:pPr>
            <a:r>
              <a:rPr lang="es" sz="1350" dirty="0">
                <a:solidFill>
                  <a:schemeClr val="dk1"/>
                </a:solidFill>
                <a:highlight>
                  <a:schemeClr val="lt1"/>
                </a:highlight>
                <a:latin typeface="DM Sans"/>
                <a:ea typeface="DM Sans"/>
                <a:cs typeface="DM Sans"/>
                <a:sym typeface="DM Sans"/>
              </a:rPr>
              <a:t>Si queremos subir alguna actualización, también es importante que cambiemos la versión del mismo, ya que npm necesita un historial interno de los cambios, así toda la comunidad podrá revisar versiones anteriores.</a:t>
            </a:r>
            <a:endParaRPr sz="1350" dirty="0">
              <a:solidFill>
                <a:schemeClr val="dk1"/>
              </a:solidFill>
              <a:highlight>
                <a:schemeClr val="lt1"/>
              </a:highlight>
              <a:latin typeface="DM Sans"/>
              <a:ea typeface="DM Sans"/>
              <a:cs typeface="DM Sans"/>
              <a:sym typeface="DM Sans"/>
            </a:endParaRPr>
          </a:p>
          <a:p>
            <a:pPr marL="457200" lvl="0" indent="-311150" algn="l" rtl="0">
              <a:lnSpc>
                <a:spcPct val="100000"/>
              </a:lnSpc>
              <a:spcBef>
                <a:spcPts val="1300"/>
              </a:spcBef>
              <a:spcAft>
                <a:spcPts val="1000"/>
              </a:spcAft>
              <a:buClr>
                <a:srgbClr val="EAFF6A"/>
              </a:buClr>
              <a:buSzPts val="1300"/>
              <a:buFont typeface="DM Sans"/>
              <a:buChar char="✓"/>
            </a:pPr>
            <a:r>
              <a:rPr lang="es" sz="1350" dirty="0">
                <a:solidFill>
                  <a:schemeClr val="dk1"/>
                </a:solidFill>
                <a:highlight>
                  <a:schemeClr val="lt1"/>
                </a:highlight>
                <a:latin typeface="DM Sans"/>
                <a:ea typeface="DM Sans"/>
                <a:cs typeface="DM Sans"/>
                <a:sym typeface="DM Sans"/>
              </a:rPr>
              <a:t>Siempre que queramos subir un cambio, </a:t>
            </a:r>
            <a:r>
              <a:rPr lang="es" sz="1350" dirty="0" smtClean="0">
                <a:solidFill>
                  <a:schemeClr val="dk1"/>
                </a:solidFill>
                <a:highlight>
                  <a:schemeClr val="lt1"/>
                </a:highlight>
                <a:latin typeface="DM Sans"/>
                <a:ea typeface="DM Sans"/>
                <a:cs typeface="DM Sans"/>
                <a:sym typeface="DM Sans"/>
              </a:rPr>
              <a:t>modificamos la </a:t>
            </a:r>
            <a:r>
              <a:rPr lang="es" sz="1350" dirty="0">
                <a:solidFill>
                  <a:schemeClr val="dk1"/>
                </a:solidFill>
                <a:highlight>
                  <a:schemeClr val="lt1"/>
                </a:highlight>
                <a:latin typeface="DM Sans"/>
                <a:ea typeface="DM Sans"/>
                <a:cs typeface="DM Sans"/>
                <a:sym typeface="DM Sans"/>
              </a:rPr>
              <a:t>versión en package.json y procedemos a hacer </a:t>
            </a:r>
            <a:r>
              <a:rPr lang="es" sz="1350" b="1" dirty="0">
                <a:solidFill>
                  <a:schemeClr val="dk1"/>
                </a:solidFill>
                <a:highlight>
                  <a:schemeClr val="lt1"/>
                </a:highlight>
                <a:latin typeface="DM Sans"/>
                <a:ea typeface="DM Sans"/>
                <a:cs typeface="DM Sans"/>
                <a:sym typeface="DM Sans"/>
              </a:rPr>
              <a:t>npm publish</a:t>
            </a:r>
            <a:r>
              <a:rPr lang="es" sz="1350" dirty="0">
                <a:solidFill>
                  <a:schemeClr val="dk1"/>
                </a:solidFill>
                <a:highlight>
                  <a:schemeClr val="lt1"/>
                </a:highlight>
                <a:latin typeface="DM Sans"/>
                <a:ea typeface="DM Sans"/>
                <a:cs typeface="DM Sans"/>
                <a:sym typeface="DM Sans"/>
              </a:rPr>
              <a:t> nuevamente.</a:t>
            </a:r>
            <a:endParaRPr sz="1350" dirty="0">
              <a:latin typeface="DM Sans"/>
              <a:ea typeface="DM Sans"/>
              <a:cs typeface="DM Sans"/>
              <a:sym typeface="DM Sans"/>
            </a:endParaRPr>
          </a:p>
        </p:txBody>
      </p:sp>
      <p:pic>
        <p:nvPicPr>
          <p:cNvPr id="1158" name="Google Shape;1158;p190"/>
          <p:cNvPicPr preferRelativeResize="0"/>
          <p:nvPr/>
        </p:nvPicPr>
        <p:blipFill>
          <a:blip r:embed="rId3">
            <a:alphaModFix/>
          </a:blip>
          <a:stretch>
            <a:fillRect/>
          </a:stretch>
        </p:blipFill>
        <p:spPr>
          <a:xfrm>
            <a:off x="245675" y="2969862"/>
            <a:ext cx="3653875" cy="437650"/>
          </a:xfrm>
          <a:prstGeom prst="rect">
            <a:avLst/>
          </a:prstGeom>
          <a:noFill/>
          <a:ln>
            <a:noFill/>
          </a:ln>
        </p:spPr>
      </p:pic>
      <p:pic>
        <p:nvPicPr>
          <p:cNvPr id="1159" name="Google Shape;1159;p190"/>
          <p:cNvPicPr preferRelativeResize="0"/>
          <p:nvPr/>
        </p:nvPicPr>
        <p:blipFill>
          <a:blip r:embed="rId4">
            <a:alphaModFix/>
          </a:blip>
          <a:stretch>
            <a:fillRect/>
          </a:stretch>
        </p:blipFill>
        <p:spPr>
          <a:xfrm>
            <a:off x="967438" y="1735988"/>
            <a:ext cx="2210349" cy="860200"/>
          </a:xfrm>
          <a:prstGeom prst="rect">
            <a:avLst/>
          </a:prstGeom>
          <a:noFill/>
          <a:ln>
            <a:noFill/>
          </a:ln>
        </p:spPr>
      </p:pic>
      <p:pic>
        <p:nvPicPr>
          <p:cNvPr id="1160" name="Google Shape;1160;p190"/>
          <p:cNvPicPr preferRelativeResize="0"/>
          <p:nvPr/>
        </p:nvPicPr>
        <p:blipFill>
          <a:blip r:embed="rId5">
            <a:alphaModFix/>
          </a:blip>
          <a:stretch>
            <a:fillRect/>
          </a:stretch>
        </p:blipFill>
        <p:spPr>
          <a:xfrm rot="-798277">
            <a:off x="541823" y="1102600"/>
            <a:ext cx="800656" cy="738902"/>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grpSp>
        <p:nvGrpSpPr>
          <p:cNvPr id="1165" name="Google Shape;1165;p191"/>
          <p:cNvGrpSpPr/>
          <p:nvPr/>
        </p:nvGrpSpPr>
        <p:grpSpPr>
          <a:xfrm>
            <a:off x="4202556" y="994173"/>
            <a:ext cx="738900" cy="738900"/>
            <a:chOff x="974706" y="2467173"/>
            <a:chExt cx="738900" cy="738900"/>
          </a:xfrm>
        </p:grpSpPr>
        <p:sp>
          <p:nvSpPr>
            <p:cNvPr id="1166" name="Google Shape;1166;p191"/>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67" name="Google Shape;1167;p191"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1168" name="Google Shape;1168;p191"/>
          <p:cNvSpPr txBox="1"/>
          <p:nvPr/>
        </p:nvSpPr>
        <p:spPr>
          <a:xfrm>
            <a:off x="697800" y="1925250"/>
            <a:ext cx="78561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Crear dependencia </a:t>
            </a:r>
            <a:endParaRPr sz="4000" b="1">
              <a:solidFill>
                <a:schemeClr val="dk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con npm</a:t>
            </a:r>
            <a:endParaRPr sz="4000" b="1" i="0" u="none" strike="noStrike" cap="none">
              <a:solidFill>
                <a:schemeClr val="dk1"/>
              </a:solidFill>
              <a:highlight>
                <a:srgbClr val="EAFF6A"/>
              </a:highlight>
              <a:latin typeface="DM Sans"/>
              <a:ea typeface="DM Sans"/>
              <a:cs typeface="DM Sans"/>
              <a:sym typeface="DM Sans"/>
            </a:endParaRPr>
          </a:p>
        </p:txBody>
      </p:sp>
      <p:sp>
        <p:nvSpPr>
          <p:cNvPr id="1169" name="Google Shape;1169;p191"/>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 minutos</a:t>
            </a:r>
            <a:endParaRPr sz="2000" b="1" i="0" u="none" strike="noStrike" cap="none">
              <a:solidFill>
                <a:srgbClr val="83AEFB"/>
              </a:solidFill>
              <a:latin typeface="DM Sans"/>
              <a:ea typeface="DM Sans"/>
              <a:cs typeface="DM Sans"/>
              <a:sym typeface="DM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4" name="Google Shape;1174;p192"/>
          <p:cNvGrpSpPr/>
          <p:nvPr/>
        </p:nvGrpSpPr>
        <p:grpSpPr>
          <a:xfrm>
            <a:off x="457347" y="468298"/>
            <a:ext cx="431074" cy="431074"/>
            <a:chOff x="974706" y="2467173"/>
            <a:chExt cx="738900" cy="738900"/>
          </a:xfrm>
        </p:grpSpPr>
        <p:sp>
          <p:nvSpPr>
            <p:cNvPr id="1175" name="Google Shape;1175;p192"/>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76" name="Google Shape;1176;p192"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1177" name="Google Shape;1177;p192"/>
          <p:cNvSpPr txBox="1"/>
          <p:nvPr/>
        </p:nvSpPr>
        <p:spPr>
          <a:xfrm>
            <a:off x="501450" y="1081750"/>
            <a:ext cx="65817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Crear dependencia con npm</a:t>
            </a:r>
            <a:endParaRPr sz="3500" b="1" i="0" u="none" strike="noStrike" cap="none">
              <a:solidFill>
                <a:schemeClr val="dk1"/>
              </a:solidFill>
              <a:latin typeface="DM Sans"/>
              <a:ea typeface="DM Sans"/>
              <a:cs typeface="DM Sans"/>
              <a:sym typeface="DM Sans"/>
            </a:endParaRPr>
          </a:p>
        </p:txBody>
      </p:sp>
      <p:pic>
        <p:nvPicPr>
          <p:cNvPr id="1178" name="Google Shape;1178;p192"/>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1179" name="Google Shape;1179;p192"/>
          <p:cNvSpPr txBox="1"/>
          <p:nvPr/>
        </p:nvSpPr>
        <p:spPr>
          <a:xfrm>
            <a:off x="549600" y="1771675"/>
            <a:ext cx="6814500" cy="296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 sz="1300" b="1" dirty="0">
                <a:solidFill>
                  <a:schemeClr val="dk1"/>
                </a:solidFill>
                <a:highlight>
                  <a:schemeClr val="lt1"/>
                </a:highlight>
                <a:latin typeface="DM Sans"/>
                <a:ea typeface="DM Sans"/>
                <a:cs typeface="DM Sans"/>
                <a:sym typeface="DM Sans"/>
              </a:rPr>
              <a:t>Realizar un proyecto que subiremos a npm como dependencia propia.</a:t>
            </a:r>
            <a:endParaRPr sz="1300" b="1" dirty="0">
              <a:solidFill>
                <a:schemeClr val="dk1"/>
              </a:solidFill>
              <a:highlight>
                <a:schemeClr val="lt1"/>
              </a:highlight>
              <a:latin typeface="DM Sans"/>
              <a:ea typeface="DM Sans"/>
              <a:cs typeface="DM Sans"/>
              <a:sym typeface="DM Sans"/>
            </a:endParaRPr>
          </a:p>
          <a:p>
            <a:pPr marL="0" lvl="0" indent="0" algn="l" rtl="0">
              <a:lnSpc>
                <a:spcPct val="115000"/>
              </a:lnSpc>
              <a:spcBef>
                <a:spcPts val="1000"/>
              </a:spcBef>
              <a:spcAft>
                <a:spcPts val="0"/>
              </a:spcAft>
              <a:buClr>
                <a:schemeClr val="dk1"/>
              </a:buClr>
              <a:buSzPts val="1100"/>
              <a:buFont typeface="Arial"/>
              <a:buNone/>
            </a:pPr>
            <a:r>
              <a:rPr lang="es" sz="1300" dirty="0">
                <a:solidFill>
                  <a:schemeClr val="dk1"/>
                </a:solidFill>
                <a:highlight>
                  <a:schemeClr val="lt1"/>
                </a:highlight>
                <a:latin typeface="DM Sans"/>
                <a:ea typeface="DM Sans"/>
                <a:cs typeface="DM Sans"/>
                <a:sym typeface="DM Sans"/>
              </a:rPr>
              <a:t>Este paquete debe exportar cuatro funciones para realizar estas operaciones básicas entre dos números: suma, resta, multiplicación y división. Subir el proyecto a npm.</a:t>
            </a:r>
            <a:endParaRPr sz="1300" dirty="0">
              <a:solidFill>
                <a:schemeClr val="dk1"/>
              </a:solidFill>
              <a:highlight>
                <a:schemeClr val="lt1"/>
              </a:highlight>
              <a:latin typeface="DM Sans"/>
              <a:ea typeface="DM Sans"/>
              <a:cs typeface="DM Sans"/>
              <a:sym typeface="DM Sans"/>
            </a:endParaRPr>
          </a:p>
          <a:p>
            <a:pPr marL="0" lvl="0" indent="0" algn="l" rtl="0">
              <a:lnSpc>
                <a:spcPct val="115000"/>
              </a:lnSpc>
              <a:spcBef>
                <a:spcPts val="1000"/>
              </a:spcBef>
              <a:spcAft>
                <a:spcPts val="0"/>
              </a:spcAft>
              <a:buClr>
                <a:schemeClr val="dk1"/>
              </a:buClr>
              <a:buSzPts val="1100"/>
              <a:buFont typeface="Arial"/>
              <a:buNone/>
            </a:pPr>
            <a:r>
              <a:rPr lang="es" sz="1300" dirty="0">
                <a:solidFill>
                  <a:schemeClr val="dk1"/>
                </a:solidFill>
                <a:highlight>
                  <a:schemeClr val="lt1"/>
                </a:highlight>
                <a:latin typeface="DM Sans"/>
                <a:ea typeface="DM Sans"/>
                <a:cs typeface="DM Sans"/>
                <a:sym typeface="DM Sans"/>
              </a:rPr>
              <a:t>Verificar que la dependencia se encuentre en npm (</a:t>
            </a:r>
            <a:r>
              <a:rPr lang="es" sz="1300" u="sng" dirty="0">
                <a:solidFill>
                  <a:schemeClr val="accent5"/>
                </a:solidFill>
                <a:highlight>
                  <a:schemeClr val="lt1"/>
                </a:highlight>
                <a:latin typeface="DM Sans"/>
                <a:ea typeface="DM Sans"/>
                <a:cs typeface="DM Sans"/>
                <a:sym typeface="DM Sans"/>
                <a:hlinkClick r:id="rId5">
                  <a:extLst>
                    <a:ext uri="{A12FA001-AC4F-418D-AE19-62706E023703}">
                      <ahyp:hlinkClr xmlns="" xmlns:ahyp="http://schemas.microsoft.com/office/drawing/2018/hyperlinkcolor" val="tx"/>
                    </a:ext>
                  </a:extLst>
                </a:hlinkClick>
              </a:rPr>
              <a:t>https://www.npmjs.com/package/nombre-del-paquete</a:t>
            </a:r>
            <a:r>
              <a:rPr lang="es" sz="1300" dirty="0">
                <a:solidFill>
                  <a:schemeClr val="dk1"/>
                </a:solidFill>
                <a:highlight>
                  <a:schemeClr val="lt1"/>
                </a:highlight>
                <a:latin typeface="DM Sans"/>
                <a:ea typeface="DM Sans"/>
                <a:cs typeface="DM Sans"/>
                <a:sym typeface="DM Sans"/>
              </a:rPr>
              <a:t>)</a:t>
            </a:r>
            <a:endParaRPr sz="1300" dirty="0">
              <a:solidFill>
                <a:schemeClr val="dk1"/>
              </a:solidFill>
              <a:highlight>
                <a:schemeClr val="lt1"/>
              </a:highlight>
              <a:latin typeface="DM Sans"/>
              <a:ea typeface="DM Sans"/>
              <a:cs typeface="DM Sans"/>
              <a:sym typeface="DM Sans"/>
            </a:endParaRPr>
          </a:p>
          <a:p>
            <a:pPr marL="0" lvl="0" indent="0" algn="l" rtl="0">
              <a:lnSpc>
                <a:spcPct val="115000"/>
              </a:lnSpc>
              <a:spcBef>
                <a:spcPts val="1000"/>
              </a:spcBef>
              <a:spcAft>
                <a:spcPts val="0"/>
              </a:spcAft>
              <a:buClr>
                <a:schemeClr val="dk1"/>
              </a:buClr>
              <a:buSzPts val="1100"/>
              <a:buFont typeface="Arial"/>
              <a:buNone/>
            </a:pPr>
            <a:r>
              <a:rPr lang="es" sz="1300" dirty="0">
                <a:solidFill>
                  <a:schemeClr val="dk1"/>
                </a:solidFill>
                <a:highlight>
                  <a:schemeClr val="lt1"/>
                </a:highlight>
                <a:latin typeface="DM Sans"/>
                <a:ea typeface="DM Sans"/>
                <a:cs typeface="DM Sans"/>
                <a:sym typeface="DM Sans"/>
              </a:rPr>
              <a:t>Abrir el proyecto servidor del desafío anterior e instalar con npm la dependencia recién creada.</a:t>
            </a:r>
            <a:endParaRPr sz="1300" dirty="0">
              <a:solidFill>
                <a:schemeClr val="dk1"/>
              </a:solidFill>
              <a:highlight>
                <a:schemeClr val="lt1"/>
              </a:highlight>
              <a:latin typeface="DM Sans"/>
              <a:ea typeface="DM Sans"/>
              <a:cs typeface="DM Sans"/>
              <a:sym typeface="DM Sans"/>
            </a:endParaRPr>
          </a:p>
          <a:p>
            <a:pPr marL="0" lvl="0" indent="0" algn="l" rtl="0">
              <a:lnSpc>
                <a:spcPct val="115000"/>
              </a:lnSpc>
              <a:spcBef>
                <a:spcPts val="1000"/>
              </a:spcBef>
              <a:spcAft>
                <a:spcPts val="1000"/>
              </a:spcAft>
              <a:buClr>
                <a:schemeClr val="dk1"/>
              </a:buClr>
              <a:buSzPts val="1100"/>
              <a:buFont typeface="Arial"/>
              <a:buNone/>
            </a:pPr>
            <a:r>
              <a:rPr lang="es" sz="1300" dirty="0">
                <a:solidFill>
                  <a:schemeClr val="dk1"/>
                </a:solidFill>
                <a:highlight>
                  <a:schemeClr val="lt1"/>
                </a:highlight>
                <a:latin typeface="DM Sans"/>
                <a:ea typeface="DM Sans"/>
                <a:cs typeface="DM Sans"/>
                <a:sym typeface="DM Sans"/>
              </a:rPr>
              <a:t>Importar la dependencia en este proyecto y realizar un endpoint get por cada operación ingresando los valores por query params. Probar el correcto funcionamiento de esas rutas.</a:t>
            </a:r>
            <a:endParaRPr sz="950" b="1" dirty="0">
              <a:latin typeface="DM Sans"/>
              <a:ea typeface="DM Sans"/>
              <a:cs typeface="DM Sans"/>
              <a:sym typeface="DM Sans"/>
            </a:endParaRPr>
          </a:p>
        </p:txBody>
      </p:sp>
      <p:sp>
        <p:nvSpPr>
          <p:cNvPr id="1180" name="Google Shape;1180;p192"/>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94"/>
          <p:cNvSpPr/>
          <p:nvPr/>
        </p:nvSpPr>
        <p:spPr>
          <a:xfrm>
            <a:off x="647400" y="1416550"/>
            <a:ext cx="7849200" cy="30900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94"/>
          <p:cNvSpPr txBox="1"/>
          <p:nvPr/>
        </p:nvSpPr>
        <p:spPr>
          <a:xfrm>
            <a:off x="294150" y="442725"/>
            <a:ext cx="85557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2. Realiza un correcto loggeo</a:t>
            </a:r>
            <a:endParaRPr sz="3500" b="1" i="0" u="none" strike="noStrike" cap="none">
              <a:solidFill>
                <a:schemeClr val="lt1"/>
              </a:solidFill>
              <a:latin typeface="DM Sans"/>
              <a:ea typeface="DM Sans"/>
              <a:cs typeface="DM Sans"/>
              <a:sym typeface="DM Sans"/>
            </a:endParaRPr>
          </a:p>
        </p:txBody>
      </p:sp>
      <p:sp>
        <p:nvSpPr>
          <p:cNvPr id="377" name="Google Shape;377;p94"/>
          <p:cNvSpPr txBox="1"/>
          <p:nvPr/>
        </p:nvSpPr>
        <p:spPr>
          <a:xfrm>
            <a:off x="793075" y="1717700"/>
            <a:ext cx="4710600" cy="24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Aunque no lo pareciera, los console.logs() que vamos dejando a lo largo de nuestro flujo de desarrollo, pueden llegar a ser perjudiciales al hacer la medición del rendimiento de las tareas de nuestro servidor.</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r>
              <a:rPr lang="es" sz="1350" dirty="0">
                <a:latin typeface="DM Sans"/>
                <a:ea typeface="DM Sans"/>
                <a:cs typeface="DM Sans"/>
                <a:sym typeface="DM Sans"/>
              </a:rPr>
              <a:t>Un logger permitirá mostrar sólo lo necesario según el entorno en el que se corra el aplicativo, permitiéndonos loguear en consola cuando estemos desarrollando, y dejar de hacerlo (u ocultar el log) cuando estemos en producción. Más adelante aprenderás cómo implementar un logger para tu servidor.</a:t>
            </a:r>
            <a:endParaRPr sz="1350" dirty="0">
              <a:latin typeface="DM Sans"/>
              <a:ea typeface="DM Sans"/>
              <a:cs typeface="DM Sans"/>
              <a:sym typeface="DM Sans"/>
            </a:endParaRPr>
          </a:p>
        </p:txBody>
      </p:sp>
      <p:pic>
        <p:nvPicPr>
          <p:cNvPr id="378" name="Google Shape;378;p94"/>
          <p:cNvPicPr preferRelativeResize="0"/>
          <p:nvPr/>
        </p:nvPicPr>
        <p:blipFill>
          <a:blip r:embed="rId3">
            <a:alphaModFix/>
          </a:blip>
          <a:stretch>
            <a:fillRect/>
          </a:stretch>
        </p:blipFill>
        <p:spPr>
          <a:xfrm>
            <a:off x="5553675" y="1658400"/>
            <a:ext cx="1233050" cy="1233050"/>
          </a:xfrm>
          <a:prstGeom prst="rect">
            <a:avLst/>
          </a:prstGeom>
          <a:noFill/>
          <a:ln>
            <a:noFill/>
          </a:ln>
        </p:spPr>
      </p:pic>
      <p:pic>
        <p:nvPicPr>
          <p:cNvPr id="379" name="Google Shape;379;p94"/>
          <p:cNvPicPr preferRelativeResize="0"/>
          <p:nvPr/>
        </p:nvPicPr>
        <p:blipFill>
          <a:blip r:embed="rId4">
            <a:alphaModFix/>
          </a:blip>
          <a:stretch>
            <a:fillRect/>
          </a:stretch>
        </p:blipFill>
        <p:spPr>
          <a:xfrm>
            <a:off x="6837641" y="3010025"/>
            <a:ext cx="1341570" cy="13415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193"/>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pic>
        <p:nvPicPr>
          <p:cNvPr id="1190" name="Google Shape;1190;p194"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195"/>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196"/>
          <p:cNvSpPr txBox="1"/>
          <p:nvPr/>
        </p:nvSpPr>
        <p:spPr>
          <a:xfrm>
            <a:off x="1339500" y="693075"/>
            <a:ext cx="6465000" cy="108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Resumen</a:t>
            </a:r>
            <a:r>
              <a:rPr lang="es" sz="4000" b="1" i="0" u="none" strike="noStrike" cap="none">
                <a:solidFill>
                  <a:srgbClr val="DEFC52"/>
                </a:solidFill>
                <a:latin typeface="DM Sans"/>
                <a:ea typeface="DM Sans"/>
                <a:cs typeface="DM Sans"/>
                <a:sym typeface="DM Sans"/>
              </a:rPr>
              <a:t> </a:t>
            </a:r>
            <a:endParaRPr sz="4000" b="1" i="0" u="none" strike="noStrike" cap="none">
              <a:solidFill>
                <a:srgbClr val="DEFC52"/>
              </a:solidFill>
              <a:latin typeface="DM Sans"/>
              <a:ea typeface="DM Sans"/>
              <a:cs typeface="DM Sans"/>
              <a:sym typeface="DM Sans"/>
            </a:endParaRPr>
          </a:p>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de la </a:t>
            </a:r>
            <a:r>
              <a:rPr lang="es" sz="4000" b="1">
                <a:solidFill>
                  <a:schemeClr val="lt1"/>
                </a:solidFill>
                <a:latin typeface="DM Sans"/>
                <a:ea typeface="DM Sans"/>
                <a:cs typeface="DM Sans"/>
                <a:sym typeface="DM Sans"/>
              </a:rPr>
              <a:t>parte II</a:t>
            </a:r>
            <a:endParaRPr sz="4000" i="0" u="none" strike="noStrike" cap="none">
              <a:solidFill>
                <a:schemeClr val="lt1"/>
              </a:solidFill>
              <a:latin typeface="DM Sans"/>
              <a:ea typeface="DM Sans"/>
              <a:cs typeface="DM Sans"/>
              <a:sym typeface="DM Sans"/>
            </a:endParaRPr>
          </a:p>
        </p:txBody>
      </p:sp>
      <p:sp>
        <p:nvSpPr>
          <p:cNvPr id="1201" name="Google Shape;1201;p196"/>
          <p:cNvSpPr txBox="1"/>
          <p:nvPr/>
        </p:nvSpPr>
        <p:spPr>
          <a:xfrm>
            <a:off x="2109143" y="2502363"/>
            <a:ext cx="4925700" cy="10158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NVM</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Yarn</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Conceptos adicionales de npm</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Creación de dependencia con npm</a:t>
            </a:r>
            <a:endParaRPr sz="1350">
              <a:solidFill>
                <a:schemeClr val="lt1"/>
              </a:solidFill>
              <a:latin typeface="DM Sans"/>
              <a:ea typeface="DM Sans"/>
              <a:cs typeface="DM Sans"/>
              <a:sym typeface="DM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197"/>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Opina y valora</a:t>
            </a:r>
            <a:r>
              <a:rPr lang="es" sz="4000" b="1" i="0" u="none" strike="noStrike" cap="none">
                <a:solidFill>
                  <a:srgbClr val="DEFC52"/>
                </a:solidFill>
                <a:latin typeface="DM Sans"/>
                <a:ea typeface="DM Sans"/>
                <a:cs typeface="DM Sans"/>
                <a:sym typeface="DM Sans"/>
              </a:rPr>
              <a:t> </a:t>
            </a:r>
            <a:endParaRPr sz="4000" b="1" i="0" u="none" strike="noStrike" cap="none">
              <a:solidFill>
                <a:srgbClr val="DEFC52"/>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esta clase</a:t>
            </a:r>
            <a:endParaRPr sz="4000" b="1" i="0" u="none" strike="noStrike" cap="none">
              <a:solidFill>
                <a:schemeClr val="lt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95"/>
          <p:cNvSpPr/>
          <p:nvPr/>
        </p:nvSpPr>
        <p:spPr>
          <a:xfrm>
            <a:off x="647400" y="1639025"/>
            <a:ext cx="7849200" cy="2573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95"/>
          <p:cNvSpPr txBox="1"/>
          <p:nvPr/>
        </p:nvSpPr>
        <p:spPr>
          <a:xfrm>
            <a:off x="475500" y="491950"/>
            <a:ext cx="81930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3. Usa una variable de entorno </a:t>
            </a:r>
            <a:endParaRPr sz="3500" b="1">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NODE_ENV = production</a:t>
            </a:r>
            <a:endParaRPr sz="3500" b="1">
              <a:solidFill>
                <a:schemeClr val="lt1"/>
              </a:solidFill>
              <a:latin typeface="DM Sans"/>
              <a:ea typeface="DM Sans"/>
              <a:cs typeface="DM Sans"/>
              <a:sym typeface="DM Sans"/>
            </a:endParaRPr>
          </a:p>
        </p:txBody>
      </p:sp>
      <p:sp>
        <p:nvSpPr>
          <p:cNvPr id="386" name="Google Shape;386;p95"/>
          <p:cNvSpPr txBox="1"/>
          <p:nvPr/>
        </p:nvSpPr>
        <p:spPr>
          <a:xfrm>
            <a:off x="769775" y="1820350"/>
            <a:ext cx="39009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Express no es solo lo que configuramos, sino que también cuenta con una configuración interna que podemos aprovechar colocando esta simple variable en nuestro entorno.</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Setear </a:t>
            </a:r>
            <a:r>
              <a:rPr lang="es" sz="1350" b="1" dirty="0">
                <a:latin typeface="DM Sans"/>
                <a:ea typeface="DM Sans"/>
                <a:cs typeface="DM Sans"/>
                <a:sym typeface="DM Sans"/>
              </a:rPr>
              <a:t>NODE_ENV = production </a:t>
            </a:r>
            <a:r>
              <a:rPr lang="es" sz="1350" dirty="0">
                <a:latin typeface="DM Sans"/>
                <a:ea typeface="DM Sans"/>
                <a:cs typeface="DM Sans"/>
                <a:sym typeface="DM Sans"/>
              </a:rPr>
              <a:t>hará que Express de manera interna cambie algunas cosas en su configuración, como ser:</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p:txBody>
      </p:sp>
      <p:sp>
        <p:nvSpPr>
          <p:cNvPr id="387" name="Google Shape;387;p95"/>
          <p:cNvSpPr txBox="1"/>
          <p:nvPr/>
        </p:nvSpPr>
        <p:spPr>
          <a:xfrm>
            <a:off x="4572000" y="1820350"/>
            <a:ext cx="3900900" cy="18471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SzPts val="1350"/>
              <a:buFont typeface="DM Sans"/>
              <a:buChar char="✓"/>
            </a:pPr>
            <a:r>
              <a:rPr lang="es" sz="1350" dirty="0">
                <a:latin typeface="DM Sans"/>
                <a:ea typeface="DM Sans"/>
                <a:cs typeface="DM Sans"/>
                <a:sym typeface="DM Sans"/>
              </a:rPr>
              <a:t>Guardar en caché templates de vistas</a:t>
            </a:r>
            <a:endParaRPr sz="1350" dirty="0">
              <a:latin typeface="DM Sans"/>
              <a:ea typeface="DM Sans"/>
              <a:cs typeface="DM Sans"/>
              <a:sym typeface="DM Sans"/>
            </a:endParaRPr>
          </a:p>
          <a:p>
            <a:pPr marL="457200" marR="0" lvl="0" indent="-314325" algn="l" rtl="0">
              <a:lnSpc>
                <a:spcPct val="100000"/>
              </a:lnSpc>
              <a:spcBef>
                <a:spcPts val="0"/>
              </a:spcBef>
              <a:spcAft>
                <a:spcPts val="0"/>
              </a:spcAft>
              <a:buSzPts val="1350"/>
              <a:buFont typeface="DM Sans"/>
              <a:buChar char="✓"/>
            </a:pPr>
            <a:r>
              <a:rPr lang="es" sz="1350" dirty="0">
                <a:latin typeface="DM Sans"/>
                <a:ea typeface="DM Sans"/>
                <a:cs typeface="DM Sans"/>
                <a:sym typeface="DM Sans"/>
              </a:rPr>
              <a:t>Guardar en caché también archivos de estilos de extensiones CSS</a:t>
            </a:r>
            <a:endParaRPr sz="1350" dirty="0">
              <a:latin typeface="DM Sans"/>
              <a:ea typeface="DM Sans"/>
              <a:cs typeface="DM Sans"/>
              <a:sym typeface="DM Sans"/>
            </a:endParaRPr>
          </a:p>
          <a:p>
            <a:pPr marL="457200" marR="0" lvl="0" indent="-314325" algn="l" rtl="0">
              <a:lnSpc>
                <a:spcPct val="100000"/>
              </a:lnSpc>
              <a:spcBef>
                <a:spcPts val="0"/>
              </a:spcBef>
              <a:spcAft>
                <a:spcPts val="0"/>
              </a:spcAft>
              <a:buSzPts val="1350"/>
              <a:buFont typeface="DM Sans"/>
              <a:buChar char="✓"/>
            </a:pPr>
            <a:r>
              <a:rPr lang="es" sz="1350" dirty="0">
                <a:latin typeface="DM Sans"/>
                <a:ea typeface="DM Sans"/>
                <a:cs typeface="DM Sans"/>
                <a:sym typeface="DM Sans"/>
              </a:rPr>
              <a:t>Generar menos mensajes “verbose” de errores. Esto quiere decir que no se ejecutarán los stack traces de los errores.</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96"/>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96"/>
          <p:cNvSpPr txBox="1"/>
          <p:nvPr/>
        </p:nvSpPr>
        <p:spPr>
          <a:xfrm>
            <a:off x="880350" y="491950"/>
            <a:ext cx="73833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4. Clusterizar nuestra aplicación</a:t>
            </a:r>
            <a:endParaRPr sz="3500" b="1">
              <a:solidFill>
                <a:schemeClr val="lt1"/>
              </a:solidFill>
              <a:latin typeface="DM Sans"/>
              <a:ea typeface="DM Sans"/>
              <a:cs typeface="DM Sans"/>
              <a:sym typeface="DM Sans"/>
            </a:endParaRPr>
          </a:p>
        </p:txBody>
      </p:sp>
      <p:sp>
        <p:nvSpPr>
          <p:cNvPr id="394" name="Google Shape;394;p96"/>
          <p:cNvSpPr txBox="1"/>
          <p:nvPr/>
        </p:nvSpPr>
        <p:spPr>
          <a:xfrm>
            <a:off x="826050" y="1820350"/>
            <a:ext cx="39009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Existe una forma de aprovechar los hilos o CPUs de un computador, para levantar múltiples instancias del servidor y poder atender un mayor número de peticiones concurrentes.</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clusterización nos ayudará a tener un “equipo de aplicaciones” para atender las tareas más complicadas.</a:t>
            </a:r>
            <a:endParaRPr sz="1350">
              <a:latin typeface="DM Sans"/>
              <a:ea typeface="DM Sans"/>
              <a:cs typeface="DM Sans"/>
              <a:sym typeface="DM Sans"/>
            </a:endParaRPr>
          </a:p>
        </p:txBody>
      </p:sp>
      <p:pic>
        <p:nvPicPr>
          <p:cNvPr id="395" name="Google Shape;395;p96"/>
          <p:cNvPicPr preferRelativeResize="0"/>
          <p:nvPr/>
        </p:nvPicPr>
        <p:blipFill>
          <a:blip r:embed="rId3">
            <a:alphaModFix/>
          </a:blip>
          <a:stretch>
            <a:fillRect/>
          </a:stretch>
        </p:blipFill>
        <p:spPr>
          <a:xfrm>
            <a:off x="4514650" y="1893085"/>
            <a:ext cx="3900901" cy="190953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97"/>
          <p:cNvSpPr/>
          <p:nvPr/>
        </p:nvSpPr>
        <p:spPr>
          <a:xfrm>
            <a:off x="647400" y="1488550"/>
            <a:ext cx="7849200" cy="30180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97"/>
          <p:cNvSpPr txBox="1"/>
          <p:nvPr/>
        </p:nvSpPr>
        <p:spPr>
          <a:xfrm>
            <a:off x="647400" y="415750"/>
            <a:ext cx="78948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5. Configurar el servidor para que éste se reinicie automáticamente.</a:t>
            </a:r>
            <a:endParaRPr sz="3500" b="1">
              <a:solidFill>
                <a:schemeClr val="lt1"/>
              </a:solidFill>
              <a:latin typeface="DM Sans"/>
              <a:ea typeface="DM Sans"/>
              <a:cs typeface="DM Sans"/>
              <a:sym typeface="DM Sans"/>
            </a:endParaRPr>
          </a:p>
        </p:txBody>
      </p:sp>
      <p:sp>
        <p:nvSpPr>
          <p:cNvPr id="402" name="Google Shape;402;p97"/>
          <p:cNvSpPr txBox="1"/>
          <p:nvPr/>
        </p:nvSpPr>
        <p:spPr>
          <a:xfrm>
            <a:off x="826050" y="1660375"/>
            <a:ext cx="39009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En caso de que un error llegara a ocurrir a lo largo de la aplicación, nuestro servidor podría verse afectado al punto de que éste se caiga.</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Sabemos que para estos casos necesitamos reiniciar el servidor de manera manual, pero claramente no es lo más óptimo.</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Debe existir algo que permita mantener el servidor con vida, aún ante errores fatales.</a:t>
            </a:r>
            <a:endParaRPr sz="1350" dirty="0">
              <a:latin typeface="DM Sans"/>
              <a:ea typeface="DM Sans"/>
              <a:cs typeface="DM Sans"/>
              <a:sym typeface="DM Sans"/>
            </a:endParaRPr>
          </a:p>
        </p:txBody>
      </p:sp>
      <p:sp>
        <p:nvSpPr>
          <p:cNvPr id="403" name="Google Shape;403;p97"/>
          <p:cNvSpPr txBox="1"/>
          <p:nvPr/>
        </p:nvSpPr>
        <p:spPr>
          <a:xfrm>
            <a:off x="4726950" y="1660375"/>
            <a:ext cx="39009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Si implementamos un cluster, podremos mantener múltiples instancias de nuestra aplicación, aunque también podemos utilizar un</a:t>
            </a:r>
            <a:r>
              <a:rPr lang="es" sz="1350" b="1" dirty="0">
                <a:latin typeface="DM Sans"/>
                <a:ea typeface="DM Sans"/>
                <a:cs typeface="DM Sans"/>
                <a:sym typeface="DM Sans"/>
              </a:rPr>
              <a:t> manejador de procesos.</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Un manejador de procesos nos permitirá escuchar por estas instancias de aplicación y reiniciar alguna en caso de que algo malo llegara a sucederle.</a:t>
            </a:r>
            <a:endParaRPr sz="1350" dirty="0">
              <a:latin typeface="DM Sans"/>
              <a:ea typeface="DM Sans"/>
              <a:cs typeface="DM Sans"/>
              <a:sym typeface="DM Sans"/>
            </a:endParaRPr>
          </a:p>
        </p:txBody>
      </p:sp>
      <p:pic>
        <p:nvPicPr>
          <p:cNvPr id="404" name="Google Shape;404;p97"/>
          <p:cNvPicPr preferRelativeResize="0"/>
          <p:nvPr/>
        </p:nvPicPr>
        <p:blipFill>
          <a:blip r:embed="rId3">
            <a:alphaModFix/>
          </a:blip>
          <a:stretch>
            <a:fillRect/>
          </a:stretch>
        </p:blipFill>
        <p:spPr>
          <a:xfrm>
            <a:off x="5265613" y="3715363"/>
            <a:ext cx="2124075" cy="695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98"/>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98"/>
          <p:cNvSpPr txBox="1"/>
          <p:nvPr/>
        </p:nvSpPr>
        <p:spPr>
          <a:xfrm>
            <a:off x="677850" y="504900"/>
            <a:ext cx="77883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6. Manejar correctamente errores</a:t>
            </a:r>
            <a:endParaRPr sz="3500" b="1">
              <a:solidFill>
                <a:schemeClr val="lt1"/>
              </a:solidFill>
              <a:latin typeface="DM Sans"/>
              <a:ea typeface="DM Sans"/>
              <a:cs typeface="DM Sans"/>
              <a:sym typeface="DM Sans"/>
            </a:endParaRPr>
          </a:p>
        </p:txBody>
      </p:sp>
      <p:sp>
        <p:nvSpPr>
          <p:cNvPr id="411" name="Google Shape;411;p98"/>
          <p:cNvSpPr txBox="1"/>
          <p:nvPr/>
        </p:nvSpPr>
        <p:spPr>
          <a:xfrm>
            <a:off x="756378" y="1556575"/>
            <a:ext cx="3815622" cy="267762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Recordemos que un error puede suponer algo fatal para el flujo de una aplicación. Ciertos errores pueden hacer inútil el continuar con</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los procesos y pueden dejar el servidor abajo hasta que alguien lo levante nuevamente.</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Por ello necesitamos asegurar que nuestro código esté lo mejor controlado posible en cuanto a errores, asegurando que, en caso de ocurrir algo no esperado, siempre podamos impedir que el servidor se venga abajo.</a:t>
            </a:r>
            <a:endParaRPr sz="1350" dirty="0">
              <a:latin typeface="DM Sans"/>
              <a:ea typeface="DM Sans"/>
              <a:cs typeface="DM Sans"/>
              <a:sym typeface="DM Sans"/>
            </a:endParaRPr>
          </a:p>
        </p:txBody>
      </p:sp>
      <p:sp>
        <p:nvSpPr>
          <p:cNvPr id="412" name="Google Shape;412;p98"/>
          <p:cNvSpPr txBox="1"/>
          <p:nvPr/>
        </p:nvSpPr>
        <p:spPr>
          <a:xfrm>
            <a:off x="4605027" y="1544250"/>
            <a:ext cx="3900900" cy="226212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Si implementamos lo indicado en el punto número 5, nuestro servidor se reiniciará, pero generará tiempos de proceso innecesarios (durante el reinicio precisamente). Lo ideal sería lograr que </a:t>
            </a:r>
            <a:r>
              <a:rPr lang="es" sz="1350" b="1" dirty="0">
                <a:latin typeface="DM Sans"/>
                <a:ea typeface="DM Sans"/>
                <a:cs typeface="DM Sans"/>
                <a:sym typeface="DM Sans"/>
              </a:rPr>
              <a:t>nunca</a:t>
            </a:r>
            <a:r>
              <a:rPr lang="es" sz="1350" dirty="0">
                <a:latin typeface="DM Sans"/>
                <a:ea typeface="DM Sans"/>
                <a:cs typeface="DM Sans"/>
                <a:sym typeface="DM Sans"/>
              </a:rPr>
              <a:t> se caiga el servidor.</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Para ello, podemos utilizar try-catchs, con promesas, e implementar algunos error handlers para impedir que lleguen a puntos críticos del servidor.</a:t>
            </a:r>
            <a:endParaRPr sz="1350" dirty="0">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99"/>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99"/>
          <p:cNvSpPr txBox="1"/>
          <p:nvPr/>
        </p:nvSpPr>
        <p:spPr>
          <a:xfrm>
            <a:off x="880350" y="491950"/>
            <a:ext cx="73833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7. Realizar balanceos de carga</a:t>
            </a:r>
            <a:endParaRPr sz="3500" b="1">
              <a:solidFill>
                <a:schemeClr val="lt1"/>
              </a:solidFill>
              <a:latin typeface="DM Sans"/>
              <a:ea typeface="DM Sans"/>
              <a:cs typeface="DM Sans"/>
              <a:sym typeface="DM Sans"/>
            </a:endParaRPr>
          </a:p>
        </p:txBody>
      </p:sp>
      <p:sp>
        <p:nvSpPr>
          <p:cNvPr id="419" name="Google Shape;419;p99"/>
          <p:cNvSpPr txBox="1"/>
          <p:nvPr/>
        </p:nvSpPr>
        <p:spPr>
          <a:xfrm>
            <a:off x="671100" y="1857075"/>
            <a:ext cx="39009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Algunos servidores o algunas instancias pueden procesar más recursos que otros, por ello, cuando múltiples servidores trabajan en conjunto, debemos poder contar con la posibilidad de decidir a qué servidor le debería corresponder un mayor número de peticiones.</a:t>
            </a:r>
            <a:endParaRPr sz="1350">
              <a:latin typeface="DM Sans"/>
              <a:ea typeface="DM Sans"/>
              <a:cs typeface="DM Sans"/>
              <a:sym typeface="DM Sans"/>
            </a:endParaRPr>
          </a:p>
        </p:txBody>
      </p:sp>
      <p:sp>
        <p:nvSpPr>
          <p:cNvPr id="420" name="Google Shape;420;p99"/>
          <p:cNvSpPr txBox="1"/>
          <p:nvPr/>
        </p:nvSpPr>
        <p:spPr>
          <a:xfrm>
            <a:off x="4572000" y="1844750"/>
            <a:ext cx="39009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De esta manera, el servidor A puede soportar tres veces más que el servidor B y C, o bien podemos hacer que el servidor A se encargue de soportar las peticiones que correspondan a procesos más complejos, mientras que B y C pueden encargarse de las peticiones más simples.</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00"/>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00"/>
          <p:cNvSpPr txBox="1"/>
          <p:nvPr/>
        </p:nvSpPr>
        <p:spPr>
          <a:xfrm>
            <a:off x="880350" y="491950"/>
            <a:ext cx="73833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8. Realizar compresión</a:t>
            </a:r>
            <a:endParaRPr sz="3500" b="1">
              <a:solidFill>
                <a:schemeClr val="lt1"/>
              </a:solidFill>
              <a:latin typeface="DM Sans"/>
              <a:ea typeface="DM Sans"/>
              <a:cs typeface="DM Sans"/>
              <a:sym typeface="DM Sans"/>
            </a:endParaRPr>
          </a:p>
        </p:txBody>
      </p:sp>
      <p:sp>
        <p:nvSpPr>
          <p:cNvPr id="427" name="Google Shape;427;p100"/>
          <p:cNvSpPr txBox="1"/>
          <p:nvPr/>
        </p:nvSpPr>
        <p:spPr>
          <a:xfrm>
            <a:off x="826050" y="1556575"/>
            <a:ext cx="39009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La compresión es un recurso utilizado para poder realizar un número más reducido de transferencias, manteniendo el mismo contenido de data. </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La compresión permitirá que nuestros archivos puedan viajar a través de la red de manera más rápida, manteniendo la consistencia.</a:t>
            </a:r>
            <a:endParaRPr sz="1350" dirty="0">
              <a:latin typeface="DM Sans"/>
              <a:ea typeface="DM Sans"/>
              <a:cs typeface="DM Sans"/>
              <a:sym typeface="DM Sans"/>
            </a:endParaRPr>
          </a:p>
        </p:txBody>
      </p:sp>
      <p:sp>
        <p:nvSpPr>
          <p:cNvPr id="428" name="Google Shape;428;p100"/>
          <p:cNvSpPr txBox="1"/>
          <p:nvPr/>
        </p:nvSpPr>
        <p:spPr>
          <a:xfrm>
            <a:off x="4574550" y="1544250"/>
            <a:ext cx="3900900" cy="291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Hay que tener en cuenta que realizar una compresión de datos puede resultar en un procesamiento algo complejo dejándose directamente a cargo del servidor (en algún middleware, por ejemplo) </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Existe una compensación en compresión/procesamiento. Sin embargo, debemos tomar en cuenta estas posibles implementaciones para saber dónde colocarlo correctamente.</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4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450" dirty="0">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101"/>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101"/>
          <p:cNvSpPr txBox="1"/>
          <p:nvPr/>
        </p:nvSpPr>
        <p:spPr>
          <a:xfrm>
            <a:off x="880350" y="415750"/>
            <a:ext cx="73833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9. Utilizar un proxy inverso</a:t>
            </a:r>
            <a:endParaRPr sz="3500" b="1">
              <a:solidFill>
                <a:schemeClr val="lt1"/>
              </a:solidFill>
              <a:latin typeface="DM Sans"/>
              <a:ea typeface="DM Sans"/>
              <a:cs typeface="DM Sans"/>
              <a:sym typeface="DM Sans"/>
            </a:endParaRPr>
          </a:p>
        </p:txBody>
      </p:sp>
      <p:sp>
        <p:nvSpPr>
          <p:cNvPr id="435" name="Google Shape;435;p101"/>
          <p:cNvSpPr txBox="1"/>
          <p:nvPr/>
        </p:nvSpPr>
        <p:spPr>
          <a:xfrm>
            <a:off x="673650" y="1632775"/>
            <a:ext cx="39009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Utilizar el punto intermedio entre el servidor y el cliente, como un proxy inverso, nos permitirá tener una mejor gestión de los servidores con los cuales estamos trabajando para el desarrollo de nuestra aplicación.</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Un proxy inverso nos será útil para muchas cosas</a:t>
            </a:r>
            <a:endParaRPr sz="1350" dirty="0">
              <a:latin typeface="DM Sans"/>
              <a:ea typeface="DM Sans"/>
              <a:cs typeface="DM Sans"/>
              <a:sym typeface="DM Sans"/>
            </a:endParaRPr>
          </a:p>
        </p:txBody>
      </p:sp>
      <p:sp>
        <p:nvSpPr>
          <p:cNvPr id="436" name="Google Shape;436;p101"/>
          <p:cNvSpPr txBox="1"/>
          <p:nvPr/>
        </p:nvSpPr>
        <p:spPr>
          <a:xfrm>
            <a:off x="4574550" y="1620450"/>
            <a:ext cx="39009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Algunas de las ventajas que podemos obtener de un proxy inverso son:</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SzPts val="1350"/>
              <a:buFont typeface="DM Sans"/>
              <a:buChar char="✓"/>
            </a:pPr>
            <a:r>
              <a:rPr lang="es" sz="1350" dirty="0">
                <a:latin typeface="DM Sans"/>
                <a:ea typeface="DM Sans"/>
                <a:cs typeface="DM Sans"/>
                <a:sym typeface="DM Sans"/>
              </a:rPr>
              <a:t>Anonimato de servidores, generando un punto de identificación general y redireccionando a los servidores.</a:t>
            </a:r>
            <a:endParaRPr sz="1350" dirty="0">
              <a:latin typeface="DM Sans"/>
              <a:ea typeface="DM Sans"/>
              <a:cs typeface="DM Sans"/>
              <a:sym typeface="DM Sans"/>
            </a:endParaRPr>
          </a:p>
          <a:p>
            <a:pPr marL="457200" marR="0" lvl="0" indent="-314325" algn="l" rtl="0">
              <a:lnSpc>
                <a:spcPct val="100000"/>
              </a:lnSpc>
              <a:spcBef>
                <a:spcPts val="0"/>
              </a:spcBef>
              <a:spcAft>
                <a:spcPts val="0"/>
              </a:spcAft>
              <a:buSzPts val="1350"/>
              <a:buFont typeface="DM Sans"/>
              <a:buChar char="✓"/>
            </a:pPr>
            <a:r>
              <a:rPr lang="es" sz="1350" dirty="0">
                <a:latin typeface="DM Sans"/>
                <a:ea typeface="DM Sans"/>
                <a:cs typeface="DM Sans"/>
                <a:sym typeface="DM Sans"/>
              </a:rPr>
              <a:t>Realizar carga de archivos estáticos, para reducir la carga de trabajo al servidor</a:t>
            </a:r>
            <a:endParaRPr sz="1350" dirty="0">
              <a:latin typeface="DM Sans"/>
              <a:ea typeface="DM Sans"/>
              <a:cs typeface="DM Sans"/>
              <a:sym typeface="DM Sans"/>
            </a:endParaRPr>
          </a:p>
          <a:p>
            <a:pPr marL="457200" marR="0" lvl="0" indent="-314325" algn="l" rtl="0">
              <a:lnSpc>
                <a:spcPct val="100000"/>
              </a:lnSpc>
              <a:spcBef>
                <a:spcPts val="0"/>
              </a:spcBef>
              <a:spcAft>
                <a:spcPts val="0"/>
              </a:spcAft>
              <a:buSzPts val="1350"/>
              <a:buFont typeface="DM Sans"/>
              <a:buChar char="✓"/>
            </a:pPr>
            <a:r>
              <a:rPr lang="es" sz="1350" dirty="0">
                <a:latin typeface="DM Sans"/>
                <a:ea typeface="DM Sans"/>
                <a:cs typeface="DM Sans"/>
                <a:sym typeface="DM Sans"/>
              </a:rPr>
              <a:t>Realizar balances de carga y compresiones.</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102"/>
          <p:cNvSpPr txBox="1"/>
          <p:nvPr/>
        </p:nvSpPr>
        <p:spPr>
          <a:xfrm>
            <a:off x="533525" y="448100"/>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a:solidFill>
                  <a:srgbClr val="EAFF6A"/>
                </a:solidFill>
                <a:latin typeface="DM Sans"/>
                <a:ea typeface="DM Sans"/>
                <a:cs typeface="DM Sans"/>
                <a:sym typeface="DM Sans"/>
              </a:rPr>
              <a:t>¡Importante!</a:t>
            </a:r>
            <a:endParaRPr sz="3500" b="1" i="0" u="none" strike="noStrike" cap="none">
              <a:solidFill>
                <a:srgbClr val="EAFF6A"/>
              </a:solidFill>
              <a:latin typeface="DM Sans"/>
              <a:ea typeface="DM Sans"/>
              <a:cs typeface="DM Sans"/>
              <a:sym typeface="DM Sans"/>
            </a:endParaRPr>
          </a:p>
        </p:txBody>
      </p:sp>
      <p:sp>
        <p:nvSpPr>
          <p:cNvPr id="442" name="Google Shape;442;p102"/>
          <p:cNvSpPr txBox="1"/>
          <p:nvPr/>
        </p:nvSpPr>
        <p:spPr>
          <a:xfrm>
            <a:off x="473350" y="1626100"/>
            <a:ext cx="7169400" cy="210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b="1">
                <a:solidFill>
                  <a:srgbClr val="B7B7B7"/>
                </a:solidFill>
                <a:latin typeface="DM Sans"/>
                <a:ea typeface="DM Sans"/>
                <a:cs typeface="DM Sans"/>
                <a:sym typeface="DM Sans"/>
              </a:rPr>
              <a:t>¡Aún hay mucho por aprender!</a:t>
            </a:r>
            <a:r>
              <a:rPr lang="es" sz="2500">
                <a:solidFill>
                  <a:srgbClr val="B7B7B7"/>
                </a:solidFill>
                <a:latin typeface="DM Sans"/>
                <a:ea typeface="DM Sans"/>
                <a:cs typeface="DM Sans"/>
                <a:sym typeface="DM Sans"/>
              </a:rPr>
              <a:t> Una vez que nuestro servidor ha cumplido con su función principal, es momento de comenzar a pensar en optimizarlo, mantenerlo y prepararlo para entornos empresariales reales.</a:t>
            </a:r>
            <a:endParaRPr sz="2500">
              <a:solidFill>
                <a:srgbClr val="B7B7B7"/>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85"/>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5"/>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279" name="Google Shape;279;p85"/>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280" name="Google Shape;280;p85"/>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103"/>
          <p:cNvSpPr txBox="1"/>
          <p:nvPr/>
        </p:nvSpPr>
        <p:spPr>
          <a:xfrm>
            <a:off x="1461300" y="19990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Compresión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104"/>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104"/>
          <p:cNvSpPr txBox="1"/>
          <p:nvPr/>
        </p:nvSpPr>
        <p:spPr>
          <a:xfrm>
            <a:off x="2633926" y="431700"/>
            <a:ext cx="6052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es la compresión?</a:t>
            </a:r>
            <a:endParaRPr sz="4000" b="1" i="0" u="none" strike="noStrike" cap="none">
              <a:solidFill>
                <a:schemeClr val="dk1"/>
              </a:solidFill>
              <a:latin typeface="DM Sans"/>
              <a:ea typeface="DM Sans"/>
              <a:cs typeface="DM Sans"/>
              <a:sym typeface="DM Sans"/>
            </a:endParaRPr>
          </a:p>
        </p:txBody>
      </p:sp>
      <p:sp>
        <p:nvSpPr>
          <p:cNvPr id="454" name="Google Shape;454;p104"/>
          <p:cNvSpPr txBox="1"/>
          <p:nvPr/>
        </p:nvSpPr>
        <p:spPr>
          <a:xfrm>
            <a:off x="3012450" y="1269325"/>
            <a:ext cx="5656200" cy="348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Cuando el servidor se está comunicando con el cliente en el navegador, parte de esta comunicación implica revisar si hay algún archivo comprimido que necesite descomprimirse, y en caso de que así sea, cuál sería el algoritmo de descompresión a utilizar para poder obtener la información correctamente. </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Los navegadores modernos pueden aceptar contenido codificado en tres algoritmos principales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SzPts val="1350"/>
              <a:buFont typeface="DM Sans"/>
              <a:buChar char="✓"/>
            </a:pPr>
            <a:r>
              <a:rPr lang="es" sz="1350">
                <a:latin typeface="DM Sans"/>
                <a:ea typeface="DM Sans"/>
                <a:cs typeface="DM Sans"/>
                <a:sym typeface="DM Sans"/>
              </a:rPr>
              <a:t>Deflate</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SzPts val="1350"/>
              <a:buFont typeface="DM Sans"/>
              <a:buChar char="✓"/>
            </a:pPr>
            <a:r>
              <a:rPr lang="es" sz="1350">
                <a:latin typeface="DM Sans"/>
                <a:ea typeface="DM Sans"/>
                <a:cs typeface="DM Sans"/>
                <a:sym typeface="DM Sans"/>
              </a:rPr>
              <a:t>Gzip (Deflate + algunas cosas adicionales)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SzPts val="1350"/>
              <a:buFont typeface="DM Sans"/>
              <a:buChar char="✓"/>
            </a:pPr>
            <a:r>
              <a:rPr lang="es" sz="1350">
                <a:latin typeface="DM Sans"/>
                <a:ea typeface="DM Sans"/>
                <a:cs typeface="DM Sans"/>
                <a:sym typeface="DM Sans"/>
              </a:rPr>
              <a:t>Brotli</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highlight>
                  <a:srgbClr val="EAFF6A"/>
                </a:highlight>
                <a:latin typeface="DM Sans"/>
                <a:ea typeface="DM Sans"/>
                <a:cs typeface="DM Sans"/>
                <a:sym typeface="DM Sans"/>
              </a:rPr>
              <a:t>El día de hoy hablaremos sobre Gzip y Brotli </a:t>
            </a:r>
            <a:endParaRPr sz="1350">
              <a:highlight>
                <a:srgbClr val="EAFF6A"/>
              </a:highlight>
              <a:latin typeface="DM Sans"/>
              <a:ea typeface="DM Sans"/>
              <a:cs typeface="DM Sans"/>
              <a:sym typeface="DM Sans"/>
            </a:endParaRPr>
          </a:p>
          <a:p>
            <a:pPr marL="0" lvl="0" indent="0" algn="l" rtl="0">
              <a:spcBef>
                <a:spcPts val="0"/>
              </a:spcBef>
              <a:spcAft>
                <a:spcPts val="0"/>
              </a:spcAft>
              <a:buNone/>
            </a:pPr>
            <a:endParaRPr sz="1200">
              <a:latin typeface="DM Sans"/>
              <a:ea typeface="DM Sans"/>
              <a:cs typeface="DM Sans"/>
              <a:sym typeface="DM Sans"/>
            </a:endParaRPr>
          </a:p>
        </p:txBody>
      </p:sp>
      <p:pic>
        <p:nvPicPr>
          <p:cNvPr id="455" name="Google Shape;455;p104"/>
          <p:cNvPicPr preferRelativeResize="0"/>
          <p:nvPr/>
        </p:nvPicPr>
        <p:blipFill>
          <a:blip r:embed="rId3">
            <a:alphaModFix/>
          </a:blip>
          <a:stretch>
            <a:fillRect/>
          </a:stretch>
        </p:blipFill>
        <p:spPr>
          <a:xfrm>
            <a:off x="487349" y="1269325"/>
            <a:ext cx="2525100" cy="260484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105"/>
          <p:cNvSpPr txBox="1"/>
          <p:nvPr/>
        </p:nvSpPr>
        <p:spPr>
          <a:xfrm>
            <a:off x="522450" y="491200"/>
            <a:ext cx="56196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Gzip</a:t>
            </a:r>
            <a:endParaRPr sz="4000" b="1" i="0" u="none" strike="noStrike" cap="none">
              <a:solidFill>
                <a:schemeClr val="dk1"/>
              </a:solidFill>
              <a:latin typeface="DM Sans"/>
              <a:ea typeface="DM Sans"/>
              <a:cs typeface="DM Sans"/>
              <a:sym typeface="DM Sans"/>
            </a:endParaRPr>
          </a:p>
        </p:txBody>
      </p:sp>
      <p:sp>
        <p:nvSpPr>
          <p:cNvPr id="461" name="Google Shape;461;p105"/>
          <p:cNvSpPr txBox="1"/>
          <p:nvPr/>
        </p:nvSpPr>
        <p:spPr>
          <a:xfrm>
            <a:off x="522450" y="1559550"/>
            <a:ext cx="53148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Gzip es el primer y más conocido modelo de </a:t>
            </a:r>
            <a:r>
              <a:rPr lang="es" sz="1350" dirty="0" smtClean="0">
                <a:latin typeface="DM Sans"/>
                <a:ea typeface="DM Sans"/>
                <a:cs typeface="DM Sans"/>
                <a:sym typeface="DM Sans"/>
              </a:rPr>
              <a:t>compresión. Es </a:t>
            </a:r>
            <a:r>
              <a:rPr lang="es" sz="1350" dirty="0">
                <a:latin typeface="DM Sans"/>
                <a:ea typeface="DM Sans"/>
                <a:cs typeface="DM Sans"/>
                <a:sym typeface="DM Sans"/>
              </a:rPr>
              <a:t>altamente utilizado y sencillo de utilizar.</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r>
              <a:rPr lang="es" sz="1350" dirty="0">
                <a:latin typeface="DM Sans"/>
                <a:ea typeface="DM Sans"/>
                <a:cs typeface="DM Sans"/>
                <a:sym typeface="DM Sans"/>
              </a:rPr>
              <a:t>La compresión se puede colocar a nivel middleware en nuestro servidor para poder corroborar la diferencia de transferencia entre una respuesta con y sin compresión.</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r>
              <a:rPr lang="es" sz="1350" dirty="0">
                <a:latin typeface="DM Sans"/>
                <a:ea typeface="DM Sans"/>
                <a:cs typeface="DM Sans"/>
                <a:sym typeface="DM Sans"/>
              </a:rPr>
              <a:t>Para poder utilizarlo, instalaremos el módulo </a:t>
            </a:r>
            <a:r>
              <a:rPr lang="es" sz="1350" dirty="0" smtClean="0">
                <a:latin typeface="DM Sans"/>
                <a:ea typeface="DM Sans"/>
                <a:cs typeface="DM Sans"/>
                <a:sym typeface="DM Sans"/>
              </a:rPr>
              <a:t>compression:</a:t>
            </a:r>
            <a:endParaRPr sz="1350" dirty="0">
              <a:latin typeface="DM Sans"/>
              <a:ea typeface="DM Sans"/>
              <a:cs typeface="DM Sans"/>
              <a:sym typeface="DM Sans"/>
            </a:endParaRPr>
          </a:p>
        </p:txBody>
      </p:sp>
      <p:pic>
        <p:nvPicPr>
          <p:cNvPr id="462" name="Google Shape;462;p105"/>
          <p:cNvPicPr preferRelativeResize="0"/>
          <p:nvPr/>
        </p:nvPicPr>
        <p:blipFill>
          <a:blip r:embed="rId3">
            <a:alphaModFix/>
          </a:blip>
          <a:stretch>
            <a:fillRect/>
          </a:stretch>
        </p:blipFill>
        <p:spPr>
          <a:xfrm>
            <a:off x="6863725" y="1377675"/>
            <a:ext cx="2057700" cy="2057700"/>
          </a:xfrm>
          <a:prstGeom prst="rect">
            <a:avLst/>
          </a:prstGeom>
          <a:noFill/>
          <a:ln>
            <a:noFill/>
          </a:ln>
        </p:spPr>
      </p:pic>
      <p:pic>
        <p:nvPicPr>
          <p:cNvPr id="463" name="Google Shape;463;p105"/>
          <p:cNvPicPr preferRelativeResize="0"/>
          <p:nvPr/>
        </p:nvPicPr>
        <p:blipFill>
          <a:blip r:embed="rId4">
            <a:alphaModFix/>
          </a:blip>
          <a:stretch>
            <a:fillRect/>
          </a:stretch>
        </p:blipFill>
        <p:spPr>
          <a:xfrm>
            <a:off x="1386750" y="3464950"/>
            <a:ext cx="3781775" cy="541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106"/>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Ejemplo en vivo</a:t>
            </a:r>
            <a:endParaRPr sz="3500" b="1" i="0" u="none" strike="noStrike" cap="none">
              <a:solidFill>
                <a:srgbClr val="EAFF6A"/>
              </a:solidFill>
              <a:latin typeface="DM Sans"/>
              <a:ea typeface="DM Sans"/>
              <a:cs typeface="DM Sans"/>
              <a:sym typeface="DM Sans"/>
            </a:endParaRPr>
          </a:p>
        </p:txBody>
      </p:sp>
      <p:sp>
        <p:nvSpPr>
          <p:cNvPr id="469" name="Google Shape;469;p106"/>
          <p:cNvSpPr txBox="1"/>
          <p:nvPr/>
        </p:nvSpPr>
        <p:spPr>
          <a:xfrm>
            <a:off x="473350" y="1626100"/>
            <a:ext cx="80691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Se levantará un servidor de express con un endpoint que responda con una string ridículamente grande. </a:t>
            </a:r>
            <a:endParaRPr sz="2500">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endParaRPr sz="2500">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Luego, se ejecutará el middleware de compresión para visualizar la diferencia.</a:t>
            </a:r>
            <a:endParaRPr sz="2500">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endParaRPr sz="2500" b="1" i="0" u="none" strike="noStrike" cap="none">
              <a:solidFill>
                <a:srgbClr val="B7B7B7"/>
              </a:solidFill>
              <a:latin typeface="Helvetica Neue"/>
              <a:ea typeface="Helvetica Neue"/>
              <a:cs typeface="Helvetica Neue"/>
              <a:sym typeface="Helvetica Neue"/>
            </a:endParaRPr>
          </a:p>
        </p:txBody>
      </p:sp>
      <p:grpSp>
        <p:nvGrpSpPr>
          <p:cNvPr id="470" name="Google Shape;470;p106"/>
          <p:cNvGrpSpPr/>
          <p:nvPr/>
        </p:nvGrpSpPr>
        <p:grpSpPr>
          <a:xfrm>
            <a:off x="473351" y="619523"/>
            <a:ext cx="738900" cy="738900"/>
            <a:chOff x="473351" y="619523"/>
            <a:chExt cx="738900" cy="738900"/>
          </a:xfrm>
        </p:grpSpPr>
        <p:sp>
          <p:nvSpPr>
            <p:cNvPr id="471" name="Google Shape;471;p106"/>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2" name="Google Shape;472;p106"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473" name="Google Shape;473;p106"/>
          <p:cNvSpPr txBox="1"/>
          <p:nvPr/>
        </p:nvSpPr>
        <p:spPr>
          <a:xfrm>
            <a:off x="473350" y="4176925"/>
            <a:ext cx="25668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a:t>
            </a:r>
            <a:r>
              <a:rPr lang="es" sz="2000">
                <a:solidFill>
                  <a:srgbClr val="83AEFB"/>
                </a:solidFill>
                <a:latin typeface="DM Sans"/>
                <a:ea typeface="DM Sans"/>
                <a:cs typeface="DM Sans"/>
                <a:sym typeface="DM Sans"/>
              </a:rPr>
              <a:t> 15 min</a:t>
            </a:r>
            <a:endParaRPr sz="2000" b="1" i="0" u="none" strike="noStrike" cap="none">
              <a:solidFill>
                <a:srgbClr val="83AEFB"/>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07"/>
          <p:cNvSpPr txBox="1"/>
          <p:nvPr/>
        </p:nvSpPr>
        <p:spPr>
          <a:xfrm>
            <a:off x="475500" y="468300"/>
            <a:ext cx="61434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4000" b="1">
                <a:solidFill>
                  <a:schemeClr val="dk1"/>
                </a:solidFill>
                <a:latin typeface="DM Sans"/>
                <a:ea typeface="DM Sans"/>
                <a:cs typeface="DM Sans"/>
                <a:sym typeface="DM Sans"/>
              </a:rPr>
              <a:t>Ejemplo: endpoint</a:t>
            </a:r>
            <a:endParaRPr sz="4000" b="1" i="0" u="none" strike="noStrike" cap="none">
              <a:solidFill>
                <a:schemeClr val="dk1"/>
              </a:solidFill>
              <a:latin typeface="DM Sans"/>
              <a:ea typeface="DM Sans"/>
              <a:cs typeface="DM Sans"/>
              <a:sym typeface="DM Sans"/>
            </a:endParaRPr>
          </a:p>
        </p:txBody>
      </p:sp>
      <p:pic>
        <p:nvPicPr>
          <p:cNvPr id="479" name="Google Shape;479;p107"/>
          <p:cNvPicPr preferRelativeResize="0"/>
          <p:nvPr/>
        </p:nvPicPr>
        <p:blipFill>
          <a:blip r:embed="rId3">
            <a:alphaModFix/>
          </a:blip>
          <a:stretch>
            <a:fillRect/>
          </a:stretch>
        </p:blipFill>
        <p:spPr>
          <a:xfrm>
            <a:off x="1381125" y="1202800"/>
            <a:ext cx="6381750" cy="3419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108"/>
          <p:cNvSpPr txBox="1"/>
          <p:nvPr/>
        </p:nvSpPr>
        <p:spPr>
          <a:xfrm>
            <a:off x="475500" y="513275"/>
            <a:ext cx="7741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4000" b="1">
                <a:solidFill>
                  <a:schemeClr val="dk1"/>
                </a:solidFill>
                <a:latin typeface="DM Sans"/>
                <a:ea typeface="DM Sans"/>
                <a:cs typeface="DM Sans"/>
                <a:sym typeface="DM Sans"/>
              </a:rPr>
              <a:t>Ejemplo: prueba de endpoint</a:t>
            </a:r>
            <a:endParaRPr sz="4000" b="1">
              <a:solidFill>
                <a:schemeClr val="dk1"/>
              </a:solidFill>
              <a:latin typeface="DM Sans"/>
              <a:ea typeface="DM Sans"/>
              <a:cs typeface="DM Sans"/>
              <a:sym typeface="DM Sans"/>
            </a:endParaRPr>
          </a:p>
        </p:txBody>
      </p:sp>
      <p:pic>
        <p:nvPicPr>
          <p:cNvPr id="485" name="Google Shape;485;p108"/>
          <p:cNvPicPr preferRelativeResize="0"/>
          <p:nvPr/>
        </p:nvPicPr>
        <p:blipFill>
          <a:blip r:embed="rId3">
            <a:alphaModFix/>
          </a:blip>
          <a:stretch>
            <a:fillRect/>
          </a:stretch>
        </p:blipFill>
        <p:spPr>
          <a:xfrm>
            <a:off x="1185423" y="1322000"/>
            <a:ext cx="6321348" cy="32650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109"/>
          <p:cNvSpPr txBox="1"/>
          <p:nvPr/>
        </p:nvSpPr>
        <p:spPr>
          <a:xfrm>
            <a:off x="480325" y="489800"/>
            <a:ext cx="6745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4000" b="1">
                <a:solidFill>
                  <a:schemeClr val="dk1"/>
                </a:solidFill>
                <a:latin typeface="DM Sans"/>
                <a:ea typeface="DM Sans"/>
                <a:cs typeface="DM Sans"/>
                <a:sym typeface="DM Sans"/>
              </a:rPr>
              <a:t>Ejemplo: analizando info</a:t>
            </a:r>
            <a:endParaRPr sz="4000" b="1">
              <a:solidFill>
                <a:schemeClr val="dk1"/>
              </a:solidFill>
              <a:latin typeface="DM Sans"/>
              <a:ea typeface="DM Sans"/>
              <a:cs typeface="DM Sans"/>
              <a:sym typeface="DM Sans"/>
            </a:endParaRPr>
          </a:p>
        </p:txBody>
      </p:sp>
      <p:pic>
        <p:nvPicPr>
          <p:cNvPr id="491" name="Google Shape;491;p109"/>
          <p:cNvPicPr preferRelativeResize="0"/>
          <p:nvPr/>
        </p:nvPicPr>
        <p:blipFill>
          <a:blip r:embed="rId3">
            <a:alphaModFix/>
          </a:blip>
          <a:stretch>
            <a:fillRect/>
          </a:stretch>
        </p:blipFill>
        <p:spPr>
          <a:xfrm>
            <a:off x="1368700" y="1166350"/>
            <a:ext cx="6680827" cy="3450655"/>
          </a:xfrm>
          <a:prstGeom prst="rect">
            <a:avLst/>
          </a:prstGeom>
          <a:noFill/>
          <a:ln>
            <a:noFill/>
          </a:ln>
        </p:spPr>
      </p:pic>
      <p:cxnSp>
        <p:nvCxnSpPr>
          <p:cNvPr id="492" name="Google Shape;492;p109"/>
          <p:cNvCxnSpPr/>
          <p:nvPr/>
        </p:nvCxnSpPr>
        <p:spPr>
          <a:xfrm>
            <a:off x="4208297" y="3875145"/>
            <a:ext cx="425400" cy="581700"/>
          </a:xfrm>
          <a:prstGeom prst="straightConnector1">
            <a:avLst/>
          </a:prstGeom>
          <a:noFill/>
          <a:ln w="9525" cap="flat" cmpd="sng">
            <a:solidFill>
              <a:schemeClr val="dk2"/>
            </a:solidFill>
            <a:prstDash val="solid"/>
            <a:round/>
            <a:headEnd type="none" w="med" len="med"/>
            <a:tailEnd type="triangle" w="med" len="med"/>
          </a:ln>
        </p:spPr>
      </p:cxnSp>
      <p:sp>
        <p:nvSpPr>
          <p:cNvPr id="493" name="Google Shape;493;p109"/>
          <p:cNvSpPr txBox="1"/>
          <p:nvPr/>
        </p:nvSpPr>
        <p:spPr>
          <a:xfrm>
            <a:off x="3752502" y="3380150"/>
            <a:ext cx="12897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Data transferida</a:t>
            </a:r>
            <a:endParaRPr sz="1350" b="1">
              <a:latin typeface="DM Sans"/>
              <a:ea typeface="DM Sans"/>
              <a:cs typeface="DM Sans"/>
              <a:sym typeface="DM Sans"/>
            </a:endParaRPr>
          </a:p>
        </p:txBody>
      </p:sp>
      <p:cxnSp>
        <p:nvCxnSpPr>
          <p:cNvPr id="494" name="Google Shape;494;p109"/>
          <p:cNvCxnSpPr/>
          <p:nvPr/>
        </p:nvCxnSpPr>
        <p:spPr>
          <a:xfrm rot="10800000">
            <a:off x="6249192" y="3753529"/>
            <a:ext cx="495000" cy="364800"/>
          </a:xfrm>
          <a:prstGeom prst="straightConnector1">
            <a:avLst/>
          </a:prstGeom>
          <a:noFill/>
          <a:ln w="9525" cap="flat" cmpd="sng">
            <a:solidFill>
              <a:schemeClr val="dk2"/>
            </a:solidFill>
            <a:prstDash val="solid"/>
            <a:round/>
            <a:headEnd type="none" w="med" len="med"/>
            <a:tailEnd type="triangle" w="med" len="med"/>
          </a:ln>
        </p:spPr>
      </p:cxnSp>
      <p:sp>
        <p:nvSpPr>
          <p:cNvPr id="495" name="Google Shape;495;p109"/>
          <p:cNvSpPr txBox="1"/>
          <p:nvPr/>
        </p:nvSpPr>
        <p:spPr>
          <a:xfrm>
            <a:off x="5797528" y="4083600"/>
            <a:ext cx="21972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Qué algoritmos de compresión aceptaría</a:t>
            </a:r>
            <a:endParaRPr sz="1350" b="1">
              <a:latin typeface="DM Sans"/>
              <a:ea typeface="DM Sans"/>
              <a:cs typeface="DM Sans"/>
              <a:sym typeface="DM Sans"/>
            </a:endParaRPr>
          </a:p>
        </p:txBody>
      </p:sp>
      <p:cxnSp>
        <p:nvCxnSpPr>
          <p:cNvPr id="496" name="Google Shape;496;p109"/>
          <p:cNvCxnSpPr/>
          <p:nvPr/>
        </p:nvCxnSpPr>
        <p:spPr>
          <a:xfrm rot="10800000">
            <a:off x="5380759" y="1669259"/>
            <a:ext cx="477600" cy="347400"/>
          </a:xfrm>
          <a:prstGeom prst="straightConnector1">
            <a:avLst/>
          </a:prstGeom>
          <a:noFill/>
          <a:ln w="9525" cap="flat" cmpd="sng">
            <a:solidFill>
              <a:schemeClr val="dk2"/>
            </a:solidFill>
            <a:prstDash val="solid"/>
            <a:round/>
            <a:headEnd type="none" w="med" len="med"/>
            <a:tailEnd type="triangle" w="med" len="med"/>
          </a:ln>
        </p:spPr>
      </p:cxnSp>
      <p:sp>
        <p:nvSpPr>
          <p:cNvPr id="497" name="Google Shape;497;p109"/>
          <p:cNvSpPr txBox="1"/>
          <p:nvPr/>
        </p:nvSpPr>
        <p:spPr>
          <a:xfrm>
            <a:off x="5797569" y="2042709"/>
            <a:ext cx="21972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 Caché deshabilitado para probar correctamente</a:t>
            </a:r>
            <a:endParaRPr sz="1350" b="1">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110"/>
          <p:cNvSpPr txBox="1"/>
          <p:nvPr/>
        </p:nvSpPr>
        <p:spPr>
          <a:xfrm>
            <a:off x="475500" y="417325"/>
            <a:ext cx="8193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4000" b="1">
                <a:solidFill>
                  <a:schemeClr val="dk1"/>
                </a:solidFill>
                <a:latin typeface="DM Sans"/>
                <a:ea typeface="DM Sans"/>
                <a:cs typeface="DM Sans"/>
                <a:sym typeface="DM Sans"/>
              </a:rPr>
              <a:t>Ejemplo: ejecutando middleware de compression</a:t>
            </a:r>
            <a:endParaRPr sz="4000" b="1">
              <a:solidFill>
                <a:schemeClr val="dk1"/>
              </a:solidFill>
              <a:latin typeface="DM Sans"/>
              <a:ea typeface="DM Sans"/>
              <a:cs typeface="DM Sans"/>
              <a:sym typeface="DM Sans"/>
            </a:endParaRPr>
          </a:p>
        </p:txBody>
      </p:sp>
      <p:pic>
        <p:nvPicPr>
          <p:cNvPr id="503" name="Google Shape;503;p110"/>
          <p:cNvPicPr preferRelativeResize="0"/>
          <p:nvPr/>
        </p:nvPicPr>
        <p:blipFill>
          <a:blip r:embed="rId3">
            <a:alphaModFix/>
          </a:blip>
          <a:stretch>
            <a:fillRect/>
          </a:stretch>
        </p:blipFill>
        <p:spPr>
          <a:xfrm>
            <a:off x="2245275" y="1710325"/>
            <a:ext cx="4653445" cy="2876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111"/>
          <p:cNvSpPr txBox="1"/>
          <p:nvPr/>
        </p:nvSpPr>
        <p:spPr>
          <a:xfrm>
            <a:off x="475500" y="417325"/>
            <a:ext cx="8193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4000" b="1">
                <a:solidFill>
                  <a:schemeClr val="dk1"/>
                </a:solidFill>
                <a:latin typeface="DM Sans"/>
                <a:ea typeface="DM Sans"/>
                <a:cs typeface="DM Sans"/>
                <a:sym typeface="DM Sans"/>
              </a:rPr>
              <a:t>Revisando nuevamente el resultado</a:t>
            </a:r>
            <a:endParaRPr sz="4000" b="1">
              <a:solidFill>
                <a:schemeClr val="dk1"/>
              </a:solidFill>
              <a:latin typeface="DM Sans"/>
              <a:ea typeface="DM Sans"/>
              <a:cs typeface="DM Sans"/>
              <a:sym typeface="DM Sans"/>
            </a:endParaRPr>
          </a:p>
        </p:txBody>
      </p:sp>
      <p:pic>
        <p:nvPicPr>
          <p:cNvPr id="509" name="Google Shape;509;p111"/>
          <p:cNvPicPr preferRelativeResize="0"/>
          <p:nvPr/>
        </p:nvPicPr>
        <p:blipFill>
          <a:blip r:embed="rId3">
            <a:alphaModFix/>
          </a:blip>
          <a:stretch>
            <a:fillRect/>
          </a:stretch>
        </p:blipFill>
        <p:spPr>
          <a:xfrm>
            <a:off x="1716698" y="1533050"/>
            <a:ext cx="5710602" cy="3053949"/>
          </a:xfrm>
          <a:prstGeom prst="rect">
            <a:avLst/>
          </a:prstGeom>
          <a:noFill/>
          <a:ln>
            <a:noFill/>
          </a:ln>
        </p:spPr>
      </p:pic>
      <p:cxnSp>
        <p:nvCxnSpPr>
          <p:cNvPr id="510" name="Google Shape;510;p111"/>
          <p:cNvCxnSpPr/>
          <p:nvPr/>
        </p:nvCxnSpPr>
        <p:spPr>
          <a:xfrm>
            <a:off x="4409016" y="3796466"/>
            <a:ext cx="244800" cy="62700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p111"/>
          <p:cNvSpPr txBox="1"/>
          <p:nvPr/>
        </p:nvSpPr>
        <p:spPr>
          <a:xfrm>
            <a:off x="4999875" y="3893000"/>
            <a:ext cx="152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12" name="Google Shape;512;p111"/>
          <p:cNvSpPr txBox="1"/>
          <p:nvPr/>
        </p:nvSpPr>
        <p:spPr>
          <a:xfrm>
            <a:off x="4082049" y="3371422"/>
            <a:ext cx="1740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Nota a diferencia de transferencia!</a:t>
            </a:r>
            <a:endParaRPr sz="1350" b="1">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112"/>
          <p:cNvSpPr txBox="1"/>
          <p:nvPr/>
        </p:nvSpPr>
        <p:spPr>
          <a:xfrm>
            <a:off x="475500" y="493525"/>
            <a:ext cx="8193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4000" b="1">
                <a:solidFill>
                  <a:schemeClr val="dk1"/>
                </a:solidFill>
                <a:latin typeface="DM Sans"/>
                <a:ea typeface="DM Sans"/>
                <a:cs typeface="DM Sans"/>
                <a:sym typeface="DM Sans"/>
              </a:rPr>
              <a:t>Revisando nuevamente el resultado</a:t>
            </a:r>
            <a:endParaRPr sz="4000" b="1">
              <a:solidFill>
                <a:schemeClr val="dk1"/>
              </a:solidFill>
              <a:latin typeface="DM Sans"/>
              <a:ea typeface="DM Sans"/>
              <a:cs typeface="DM Sans"/>
              <a:sym typeface="DM Sans"/>
            </a:endParaRPr>
          </a:p>
        </p:txBody>
      </p:sp>
      <p:sp>
        <p:nvSpPr>
          <p:cNvPr id="518" name="Google Shape;518;p112"/>
          <p:cNvSpPr txBox="1"/>
          <p:nvPr/>
        </p:nvSpPr>
        <p:spPr>
          <a:xfrm>
            <a:off x="4675000" y="3626875"/>
            <a:ext cx="152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19" name="Google Shape;519;p112"/>
          <p:cNvPicPr preferRelativeResize="0"/>
          <p:nvPr/>
        </p:nvPicPr>
        <p:blipFill>
          <a:blip r:embed="rId3">
            <a:alphaModFix/>
          </a:blip>
          <a:stretch>
            <a:fillRect/>
          </a:stretch>
        </p:blipFill>
        <p:spPr>
          <a:xfrm>
            <a:off x="2094050" y="1703475"/>
            <a:ext cx="5080250" cy="2883524"/>
          </a:xfrm>
          <a:prstGeom prst="rect">
            <a:avLst/>
          </a:prstGeom>
          <a:noFill/>
          <a:ln>
            <a:noFill/>
          </a:ln>
        </p:spPr>
      </p:pic>
      <p:cxnSp>
        <p:nvCxnSpPr>
          <p:cNvPr id="520" name="Google Shape;520;p112"/>
          <p:cNvCxnSpPr/>
          <p:nvPr/>
        </p:nvCxnSpPr>
        <p:spPr>
          <a:xfrm rot="10800000" flipH="1">
            <a:off x="2680809" y="3063031"/>
            <a:ext cx="680100" cy="171900"/>
          </a:xfrm>
          <a:prstGeom prst="straightConnector1">
            <a:avLst/>
          </a:prstGeom>
          <a:noFill/>
          <a:ln w="9525" cap="flat" cmpd="sng">
            <a:solidFill>
              <a:schemeClr val="dk2"/>
            </a:solidFill>
            <a:prstDash val="solid"/>
            <a:round/>
            <a:headEnd type="none" w="med" len="med"/>
            <a:tailEnd type="triangle" w="med" len="med"/>
          </a:ln>
        </p:spPr>
      </p:cxnSp>
      <p:sp>
        <p:nvSpPr>
          <p:cNvPr id="521" name="Google Shape;521;p112"/>
          <p:cNvSpPr txBox="1"/>
          <p:nvPr/>
        </p:nvSpPr>
        <p:spPr>
          <a:xfrm>
            <a:off x="1567125" y="3320900"/>
            <a:ext cx="17079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Indica que se aceptó el gzip configurado</a:t>
            </a:r>
            <a:endParaRPr sz="1350" b="1">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86"/>
          <p:cNvSpPr txBox="1"/>
          <p:nvPr/>
        </p:nvSpPr>
        <p:spPr>
          <a:xfrm>
            <a:off x="1461300" y="212582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Optimización &amp; Versiones y paquetes</a:t>
            </a:r>
            <a:endParaRPr sz="4000" b="1" i="0" u="none" strike="noStrike" cap="none">
              <a:solidFill>
                <a:srgbClr val="EAFF6A"/>
              </a:solidFill>
              <a:latin typeface="DM Sans"/>
              <a:ea typeface="DM Sans"/>
              <a:cs typeface="DM Sans"/>
              <a:sym typeface="DM Sans"/>
            </a:endParaRPr>
          </a:p>
        </p:txBody>
      </p:sp>
      <p:sp>
        <p:nvSpPr>
          <p:cNvPr id="286" name="Google Shape;286;p86"/>
          <p:cNvSpPr txBox="1"/>
          <p:nvPr/>
        </p:nvSpPr>
        <p:spPr>
          <a:xfrm>
            <a:off x="1461300" y="153810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a:solidFill>
                  <a:schemeClr val="lt1"/>
                </a:solidFill>
                <a:latin typeface="DM Sans"/>
                <a:ea typeface="DM Sans"/>
                <a:cs typeface="DM Sans"/>
                <a:sym typeface="DM Sans"/>
              </a:rPr>
              <a:t>Clase </a:t>
            </a:r>
            <a:r>
              <a:rPr lang="es" sz="1800" b="1">
                <a:solidFill>
                  <a:schemeClr val="lt1"/>
                </a:solidFill>
                <a:latin typeface="DM Sans"/>
                <a:ea typeface="DM Sans"/>
                <a:cs typeface="DM Sans"/>
                <a:sym typeface="DM Sans"/>
              </a:rPr>
              <a:t>17. </a:t>
            </a:r>
            <a:r>
              <a:rPr lang="es" sz="1800" b="0" i="0" u="none" strike="noStrike" cap="non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PROGRAMACIÓN BACKEND</a:t>
            </a:r>
            <a:endParaRPr sz="1600" b="0" i="0" u="none" strike="noStrike" cap="none">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113"/>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527" name="Google Shape;527;p113"/>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smtClean="0">
                <a:solidFill>
                  <a:schemeClr val="lt1"/>
                </a:solidFill>
                <a:latin typeface="DM Sans"/>
                <a:ea typeface="DM Sans"/>
                <a:cs typeface="DM Sans"/>
                <a:sym typeface="DM Sans"/>
              </a:rPr>
              <a:t>¡5 minutos </a:t>
            </a:r>
            <a:r>
              <a:rPr lang="es" sz="2000" b="0" i="0" u="none" strike="noStrike" cap="none" dirty="0">
                <a:solidFill>
                  <a:schemeClr val="lt1"/>
                </a:solidFill>
                <a:latin typeface="DM Sans"/>
                <a:ea typeface="DM Sans"/>
                <a:cs typeface="DM Sans"/>
                <a:sym typeface="DM Sans"/>
              </a:rPr>
              <a:t>y volvemos!</a:t>
            </a:r>
            <a:endParaRPr sz="2000" b="0" i="0" u="none" strike="noStrike" cap="none" dirty="0">
              <a:solidFill>
                <a:schemeClr val="lt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114"/>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Compresión con</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90FF"/>
                </a:solidFill>
                <a:latin typeface="DM Sans"/>
                <a:ea typeface="DM Sans"/>
                <a:cs typeface="DM Sans"/>
                <a:sym typeface="DM Sans"/>
              </a:rPr>
              <a:t>Brotli</a:t>
            </a:r>
            <a:endParaRPr sz="4000" b="1" i="0" u="none" strike="noStrike" cap="none">
              <a:solidFill>
                <a:srgbClr val="EA90FF"/>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115"/>
          <p:cNvSpPr txBox="1"/>
          <p:nvPr/>
        </p:nvSpPr>
        <p:spPr>
          <a:xfrm>
            <a:off x="522450" y="491200"/>
            <a:ext cx="56196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4000" b="1">
                <a:solidFill>
                  <a:schemeClr val="dk1"/>
                </a:solidFill>
                <a:latin typeface="DM Sans"/>
                <a:ea typeface="DM Sans"/>
                <a:cs typeface="DM Sans"/>
                <a:sym typeface="DM Sans"/>
              </a:rPr>
              <a:t>¿Qué es Brotli?</a:t>
            </a:r>
            <a:endParaRPr sz="4000" b="1">
              <a:solidFill>
                <a:schemeClr val="dk1"/>
              </a:solidFill>
              <a:latin typeface="DM Sans"/>
              <a:ea typeface="DM Sans"/>
              <a:cs typeface="DM Sans"/>
              <a:sym typeface="DM Sans"/>
            </a:endParaRPr>
          </a:p>
        </p:txBody>
      </p:sp>
      <p:sp>
        <p:nvSpPr>
          <p:cNvPr id="538" name="Google Shape;538;p115"/>
          <p:cNvSpPr txBox="1"/>
          <p:nvPr/>
        </p:nvSpPr>
        <p:spPr>
          <a:xfrm>
            <a:off x="475500" y="2304425"/>
            <a:ext cx="81930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solidFill>
                  <a:schemeClr val="dk1"/>
                </a:solidFill>
                <a:latin typeface="DM Sans"/>
                <a:ea typeface="DM Sans"/>
                <a:cs typeface="DM Sans"/>
                <a:sym typeface="DM Sans"/>
              </a:rPr>
              <a:t>Brotli es conocido como una alternativa “moderna” de Gzip. </a:t>
            </a:r>
            <a:endParaRPr sz="1350" dirty="0">
              <a:solidFill>
                <a:schemeClr val="dk1"/>
              </a:solidFill>
              <a:latin typeface="DM Sans"/>
              <a:ea typeface="DM Sans"/>
              <a:cs typeface="DM Sans"/>
              <a:sym typeface="DM Sans"/>
            </a:endParaRPr>
          </a:p>
          <a:p>
            <a:pPr marL="0" lvl="0" indent="0" algn="l" rtl="0">
              <a:spcBef>
                <a:spcPts val="0"/>
              </a:spcBef>
              <a:spcAft>
                <a:spcPts val="0"/>
              </a:spcAft>
              <a:buNone/>
            </a:pPr>
            <a:r>
              <a:rPr lang="es" sz="1350" dirty="0" smtClean="0">
                <a:solidFill>
                  <a:schemeClr val="dk1"/>
                </a:solidFill>
                <a:latin typeface="DM Sans"/>
                <a:ea typeface="DM Sans"/>
                <a:cs typeface="DM Sans"/>
                <a:sym typeface="DM Sans"/>
              </a:rPr>
              <a:t>Fue </a:t>
            </a:r>
            <a:r>
              <a:rPr lang="es" sz="1350" dirty="0">
                <a:solidFill>
                  <a:schemeClr val="dk1"/>
                </a:solidFill>
                <a:latin typeface="DM Sans"/>
                <a:ea typeface="DM Sans"/>
                <a:cs typeface="DM Sans"/>
                <a:sym typeface="DM Sans"/>
              </a:rPr>
              <a:t>desarrollado por Google y ofrece un algoritmo cuya compresión puede resultar hasta 30% más efectiva que la compresión de Gzip </a:t>
            </a:r>
            <a:endParaRPr sz="1350" dirty="0">
              <a:solidFill>
                <a:schemeClr val="dk1"/>
              </a:solidFill>
              <a:latin typeface="DM Sans"/>
              <a:ea typeface="DM Sans"/>
              <a:cs typeface="DM Sans"/>
              <a:sym typeface="DM Sans"/>
            </a:endParaRPr>
          </a:p>
          <a:p>
            <a:pPr marL="0" lvl="0" indent="0" algn="l" rtl="0">
              <a:spcBef>
                <a:spcPts val="0"/>
              </a:spcBef>
              <a:spcAft>
                <a:spcPts val="0"/>
              </a:spcAft>
              <a:buNone/>
            </a:pPr>
            <a:endParaRPr sz="1350" dirty="0">
              <a:solidFill>
                <a:schemeClr val="dk1"/>
              </a:solidFill>
              <a:latin typeface="DM Sans"/>
              <a:ea typeface="DM Sans"/>
              <a:cs typeface="DM Sans"/>
              <a:sym typeface="DM Sans"/>
            </a:endParaRPr>
          </a:p>
          <a:p>
            <a:pPr marL="0" lvl="0" indent="0" algn="l" rtl="0">
              <a:spcBef>
                <a:spcPts val="0"/>
              </a:spcBef>
              <a:spcAft>
                <a:spcPts val="0"/>
              </a:spcAft>
              <a:buNone/>
            </a:pPr>
            <a:r>
              <a:rPr lang="es" sz="1350" dirty="0">
                <a:solidFill>
                  <a:schemeClr val="dk1"/>
                </a:solidFill>
                <a:latin typeface="DM Sans"/>
                <a:ea typeface="DM Sans"/>
                <a:cs typeface="DM Sans"/>
                <a:sym typeface="DM Sans"/>
              </a:rPr>
              <a:t>Para ello, podemos seguir utilizando la dependencia de express-compression que recién instalamos, añadiendo un poco de configuración extra.</a:t>
            </a:r>
            <a:endParaRPr sz="1350" dirty="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116"/>
          <p:cNvSpPr txBox="1"/>
          <p:nvPr/>
        </p:nvSpPr>
        <p:spPr>
          <a:xfrm>
            <a:off x="475500" y="284675"/>
            <a:ext cx="8193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Implementación con compression de gzip</a:t>
            </a:r>
            <a:endParaRPr sz="4000" b="1">
              <a:solidFill>
                <a:schemeClr val="dk1"/>
              </a:solidFill>
              <a:latin typeface="DM Sans"/>
              <a:ea typeface="DM Sans"/>
              <a:cs typeface="DM Sans"/>
              <a:sym typeface="DM Sans"/>
            </a:endParaRPr>
          </a:p>
        </p:txBody>
      </p:sp>
      <p:pic>
        <p:nvPicPr>
          <p:cNvPr id="544" name="Google Shape;544;p116"/>
          <p:cNvPicPr preferRelativeResize="0"/>
          <p:nvPr/>
        </p:nvPicPr>
        <p:blipFill>
          <a:blip r:embed="rId3">
            <a:alphaModFix/>
          </a:blip>
          <a:stretch>
            <a:fillRect/>
          </a:stretch>
        </p:blipFill>
        <p:spPr>
          <a:xfrm>
            <a:off x="1830988" y="1501475"/>
            <a:ext cx="5482026" cy="3050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117"/>
          <p:cNvSpPr txBox="1"/>
          <p:nvPr/>
        </p:nvSpPr>
        <p:spPr>
          <a:xfrm>
            <a:off x="475500" y="476900"/>
            <a:ext cx="8193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Nivel de compresión con gzip en endpoint</a:t>
            </a:r>
            <a:endParaRPr sz="4000" b="1">
              <a:solidFill>
                <a:schemeClr val="dk1"/>
              </a:solidFill>
              <a:latin typeface="DM Sans"/>
              <a:ea typeface="DM Sans"/>
              <a:cs typeface="DM Sans"/>
              <a:sym typeface="DM Sans"/>
            </a:endParaRPr>
          </a:p>
        </p:txBody>
      </p:sp>
      <p:pic>
        <p:nvPicPr>
          <p:cNvPr id="550" name="Google Shape;550;p117"/>
          <p:cNvPicPr preferRelativeResize="0"/>
          <p:nvPr/>
        </p:nvPicPr>
        <p:blipFill>
          <a:blip r:embed="rId3">
            <a:alphaModFix/>
          </a:blip>
          <a:stretch>
            <a:fillRect/>
          </a:stretch>
        </p:blipFill>
        <p:spPr>
          <a:xfrm>
            <a:off x="3061157" y="1484850"/>
            <a:ext cx="4441306" cy="3102150"/>
          </a:xfrm>
          <a:prstGeom prst="rect">
            <a:avLst/>
          </a:prstGeom>
          <a:noFill/>
          <a:ln>
            <a:noFill/>
          </a:ln>
        </p:spPr>
      </p:pic>
      <p:sp>
        <p:nvSpPr>
          <p:cNvPr id="551" name="Google Shape;551;p117"/>
          <p:cNvSpPr txBox="1"/>
          <p:nvPr/>
        </p:nvSpPr>
        <p:spPr>
          <a:xfrm>
            <a:off x="1416652" y="3216975"/>
            <a:ext cx="13956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Compresión a 3.4kb</a:t>
            </a:r>
            <a:endParaRPr sz="1350" b="1">
              <a:latin typeface="DM Sans"/>
              <a:ea typeface="DM Sans"/>
              <a:cs typeface="DM Sans"/>
              <a:sym typeface="DM Sans"/>
            </a:endParaRPr>
          </a:p>
        </p:txBody>
      </p:sp>
      <p:cxnSp>
        <p:nvCxnSpPr>
          <p:cNvPr id="552" name="Google Shape;552;p117"/>
          <p:cNvCxnSpPr>
            <a:stCxn id="551" idx="3"/>
          </p:cNvCxnSpPr>
          <p:nvPr/>
        </p:nvCxnSpPr>
        <p:spPr>
          <a:xfrm>
            <a:off x="2812252" y="3517125"/>
            <a:ext cx="2367900" cy="967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118"/>
          <p:cNvSpPr txBox="1"/>
          <p:nvPr/>
        </p:nvSpPr>
        <p:spPr>
          <a:xfrm>
            <a:off x="475500" y="513275"/>
            <a:ext cx="8193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Realizando configuración para brotli</a:t>
            </a:r>
            <a:endParaRPr sz="4000" b="1">
              <a:solidFill>
                <a:schemeClr val="dk1"/>
              </a:solidFill>
              <a:latin typeface="DM Sans"/>
              <a:ea typeface="DM Sans"/>
              <a:cs typeface="DM Sans"/>
              <a:sym typeface="DM Sans"/>
            </a:endParaRPr>
          </a:p>
        </p:txBody>
      </p:sp>
      <p:sp>
        <p:nvSpPr>
          <p:cNvPr id="558" name="Google Shape;558;p118"/>
          <p:cNvSpPr txBox="1"/>
          <p:nvPr/>
        </p:nvSpPr>
        <p:spPr>
          <a:xfrm>
            <a:off x="509050" y="1787875"/>
            <a:ext cx="82356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A nuestra configuración de compression, añadiremos los siguientes cambios dentro de la instancia del </a:t>
            </a:r>
            <a:r>
              <a:rPr lang="es" sz="1350" dirty="0" smtClean="0">
                <a:latin typeface="DM Sans"/>
                <a:ea typeface="DM Sans"/>
                <a:cs typeface="DM Sans"/>
                <a:sym typeface="DM Sans"/>
              </a:rPr>
              <a:t>middleware:</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r>
              <a:rPr lang="es" sz="1350" dirty="0">
                <a:latin typeface="DM Sans"/>
                <a:ea typeface="DM Sans"/>
                <a:cs typeface="DM Sans"/>
                <a:sym typeface="DM Sans"/>
              </a:rPr>
              <a:t>Con esta opción, se reconocerá un tipo de compresión “br” (brotli) al momento de enviar la información. La razón por la que colocamos un objeto zlib vacío se debe a que el módulo de express-compression cuenta con una dependencia interna “zlib”, la cual le permite ejecutar diferentes niveles de compresión.</a:t>
            </a:r>
            <a:endParaRPr sz="1350" dirty="0">
              <a:latin typeface="DM Sans"/>
              <a:ea typeface="DM Sans"/>
              <a:cs typeface="DM Sans"/>
              <a:sym typeface="DM Sans"/>
            </a:endParaRPr>
          </a:p>
        </p:txBody>
      </p:sp>
      <p:pic>
        <p:nvPicPr>
          <p:cNvPr id="559" name="Google Shape;559;p118"/>
          <p:cNvPicPr preferRelativeResize="0"/>
          <p:nvPr/>
        </p:nvPicPr>
        <p:blipFill>
          <a:blip r:embed="rId3">
            <a:alphaModFix/>
          </a:blip>
          <a:stretch>
            <a:fillRect/>
          </a:stretch>
        </p:blipFill>
        <p:spPr>
          <a:xfrm>
            <a:off x="2469320" y="2443150"/>
            <a:ext cx="4192033" cy="866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119"/>
          <p:cNvSpPr txBox="1"/>
          <p:nvPr/>
        </p:nvSpPr>
        <p:spPr>
          <a:xfrm>
            <a:off x="475500" y="476900"/>
            <a:ext cx="8193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Nivel de compresión con brotli en el mismo endpoint</a:t>
            </a:r>
            <a:endParaRPr sz="4000" b="1">
              <a:solidFill>
                <a:schemeClr val="dk1"/>
              </a:solidFill>
              <a:latin typeface="DM Sans"/>
              <a:ea typeface="DM Sans"/>
              <a:cs typeface="DM Sans"/>
              <a:sym typeface="DM Sans"/>
            </a:endParaRPr>
          </a:p>
        </p:txBody>
      </p:sp>
      <p:sp>
        <p:nvSpPr>
          <p:cNvPr id="565" name="Google Shape;565;p119"/>
          <p:cNvSpPr txBox="1"/>
          <p:nvPr/>
        </p:nvSpPr>
        <p:spPr>
          <a:xfrm>
            <a:off x="572975" y="3307200"/>
            <a:ext cx="15303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b="1">
                <a:latin typeface="DM Sans"/>
                <a:ea typeface="DM Sans"/>
                <a:cs typeface="DM Sans"/>
                <a:sym typeface="DM Sans"/>
              </a:rPr>
              <a:t>Compresión a 335B. ¡Una clara diferencia!</a:t>
            </a:r>
            <a:endParaRPr sz="1350" b="1">
              <a:latin typeface="DM Sans"/>
              <a:ea typeface="DM Sans"/>
              <a:cs typeface="DM Sans"/>
              <a:sym typeface="DM Sans"/>
            </a:endParaRPr>
          </a:p>
        </p:txBody>
      </p:sp>
      <p:pic>
        <p:nvPicPr>
          <p:cNvPr id="566" name="Google Shape;566;p119"/>
          <p:cNvPicPr preferRelativeResize="0"/>
          <p:nvPr/>
        </p:nvPicPr>
        <p:blipFill>
          <a:blip r:embed="rId3">
            <a:alphaModFix/>
          </a:blip>
          <a:stretch>
            <a:fillRect/>
          </a:stretch>
        </p:blipFill>
        <p:spPr>
          <a:xfrm>
            <a:off x="2228116" y="1646275"/>
            <a:ext cx="4425609" cy="2898674"/>
          </a:xfrm>
          <a:prstGeom prst="rect">
            <a:avLst/>
          </a:prstGeom>
          <a:noFill/>
          <a:ln>
            <a:noFill/>
          </a:ln>
        </p:spPr>
      </p:pic>
      <p:cxnSp>
        <p:nvCxnSpPr>
          <p:cNvPr id="567" name="Google Shape;567;p119"/>
          <p:cNvCxnSpPr>
            <a:stCxn id="565" idx="3"/>
          </p:cNvCxnSpPr>
          <p:nvPr/>
        </p:nvCxnSpPr>
        <p:spPr>
          <a:xfrm>
            <a:off x="2103275" y="3711300"/>
            <a:ext cx="2384100" cy="771900"/>
          </a:xfrm>
          <a:prstGeom prst="straightConnector1">
            <a:avLst/>
          </a:prstGeom>
          <a:noFill/>
          <a:ln w="9525" cap="flat" cmpd="sng">
            <a:solidFill>
              <a:schemeClr val="dk2"/>
            </a:solidFill>
            <a:prstDash val="solid"/>
            <a:round/>
            <a:headEnd type="none" w="med" len="med"/>
            <a:tailEnd type="triangle" w="med" len="med"/>
          </a:ln>
        </p:spPr>
      </p:cxnSp>
      <p:sp>
        <p:nvSpPr>
          <p:cNvPr id="568" name="Google Shape;568;p119"/>
          <p:cNvSpPr txBox="1"/>
          <p:nvPr/>
        </p:nvSpPr>
        <p:spPr>
          <a:xfrm>
            <a:off x="6849696" y="3054700"/>
            <a:ext cx="15303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b="1">
                <a:latin typeface="DM Sans"/>
                <a:ea typeface="DM Sans"/>
                <a:cs typeface="DM Sans"/>
                <a:sym typeface="DM Sans"/>
              </a:rPr>
              <a:t>Nota cómo ha cambiado el content encoding</a:t>
            </a:r>
            <a:endParaRPr sz="1350" b="1">
              <a:latin typeface="DM Sans"/>
              <a:ea typeface="DM Sans"/>
              <a:cs typeface="DM Sans"/>
              <a:sym typeface="DM Sans"/>
            </a:endParaRPr>
          </a:p>
        </p:txBody>
      </p:sp>
      <p:cxnSp>
        <p:nvCxnSpPr>
          <p:cNvPr id="569" name="Google Shape;569;p119"/>
          <p:cNvCxnSpPr/>
          <p:nvPr/>
        </p:nvCxnSpPr>
        <p:spPr>
          <a:xfrm flipH="1">
            <a:off x="5750604" y="3639661"/>
            <a:ext cx="1170000" cy="682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120"/>
          <p:cNvSpPr txBox="1"/>
          <p:nvPr/>
        </p:nvSpPr>
        <p:spPr>
          <a:xfrm>
            <a:off x="228725" y="219500"/>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a:solidFill>
                  <a:srgbClr val="EAFF6A"/>
                </a:solidFill>
                <a:latin typeface="DM Sans"/>
                <a:ea typeface="DM Sans"/>
                <a:cs typeface="DM Sans"/>
                <a:sym typeface="DM Sans"/>
              </a:rPr>
              <a:t>¡Importante!</a:t>
            </a:r>
            <a:endParaRPr sz="3500" b="1" i="0" u="none" strike="noStrike" cap="none">
              <a:solidFill>
                <a:srgbClr val="EAFF6A"/>
              </a:solidFill>
              <a:latin typeface="DM Sans"/>
              <a:ea typeface="DM Sans"/>
              <a:cs typeface="DM Sans"/>
              <a:sym typeface="DM Sans"/>
            </a:endParaRPr>
          </a:p>
        </p:txBody>
      </p:sp>
      <p:sp>
        <p:nvSpPr>
          <p:cNvPr id="575" name="Google Shape;575;p120"/>
          <p:cNvSpPr txBox="1"/>
          <p:nvPr/>
        </p:nvSpPr>
        <p:spPr>
          <a:xfrm>
            <a:off x="473350" y="1626100"/>
            <a:ext cx="71694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La compresión de brotli es considerablemente más efectiva que gzip. Sin embargo, utilizarlo como middleware implica un uso del algoritmo de compresión que consume más recursos, por lo que existe una nivelación entre tiempo de compresión y efectividad.</a:t>
            </a:r>
            <a:endParaRPr sz="2500">
              <a:solidFill>
                <a:srgbClr val="B7B7B7"/>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121"/>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Middleware para</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83AEFB"/>
                </a:solidFill>
                <a:latin typeface="DM Sans"/>
                <a:ea typeface="DM Sans"/>
                <a:cs typeface="DM Sans"/>
                <a:sym typeface="DM Sans"/>
              </a:rPr>
              <a:t>manejo de errores</a:t>
            </a:r>
            <a:endParaRPr sz="4000" b="1" i="0" u="none" strike="noStrike" cap="none">
              <a:solidFill>
                <a:srgbClr val="83AEFB"/>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122"/>
          <p:cNvSpPr txBox="1"/>
          <p:nvPr/>
        </p:nvSpPr>
        <p:spPr>
          <a:xfrm>
            <a:off x="475500" y="318075"/>
            <a:ext cx="68823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¡Siempre atento a los fallos!</a:t>
            </a:r>
            <a:endParaRPr sz="4000" b="1">
              <a:solidFill>
                <a:schemeClr val="dk1"/>
              </a:solidFill>
              <a:latin typeface="DM Sans"/>
              <a:ea typeface="DM Sans"/>
              <a:cs typeface="DM Sans"/>
              <a:sym typeface="DM Sans"/>
            </a:endParaRPr>
          </a:p>
        </p:txBody>
      </p:sp>
      <p:sp>
        <p:nvSpPr>
          <p:cNvPr id="586" name="Google Shape;586;p122"/>
          <p:cNvSpPr txBox="1"/>
          <p:nvPr/>
        </p:nvSpPr>
        <p:spPr>
          <a:xfrm>
            <a:off x="475500" y="1825375"/>
            <a:ext cx="4730100" cy="246987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Aún con amplios años de experiencia, la probabilidad de cometer un error a lo largo de tu carrera como desarrollador </a:t>
            </a:r>
            <a:r>
              <a:rPr lang="es" sz="1350" b="1" dirty="0">
                <a:latin typeface="DM Sans"/>
                <a:ea typeface="DM Sans"/>
                <a:cs typeface="DM Sans"/>
                <a:sym typeface="DM Sans"/>
              </a:rPr>
              <a:t>nunca será cero</a:t>
            </a:r>
            <a:r>
              <a:rPr lang="es" sz="1350" dirty="0">
                <a:latin typeface="DM Sans"/>
                <a:ea typeface="DM Sans"/>
                <a:cs typeface="DM Sans"/>
                <a:sym typeface="DM Sans"/>
              </a:rPr>
              <a:t>. </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Es por ello </a:t>
            </a:r>
            <a:r>
              <a:rPr lang="es" sz="1350" dirty="0" smtClean="0">
                <a:latin typeface="DM Sans"/>
                <a:ea typeface="DM Sans"/>
                <a:cs typeface="DM Sans"/>
                <a:sym typeface="DM Sans"/>
              </a:rPr>
              <a:t>que </a:t>
            </a:r>
            <a:r>
              <a:rPr lang="es" sz="1350" dirty="0">
                <a:latin typeface="DM Sans"/>
                <a:ea typeface="DM Sans"/>
                <a:cs typeface="DM Sans"/>
                <a:sym typeface="DM Sans"/>
              </a:rPr>
              <a:t>parte de tener un servidor correctamente optimizado, </a:t>
            </a:r>
            <a:r>
              <a:rPr lang="es" sz="1350" dirty="0" smtClean="0">
                <a:latin typeface="DM Sans"/>
                <a:ea typeface="DM Sans"/>
                <a:cs typeface="DM Sans"/>
                <a:sym typeface="DM Sans"/>
              </a:rPr>
              <a:t>consiste </a:t>
            </a:r>
            <a:r>
              <a:rPr lang="es" sz="1350" dirty="0">
                <a:latin typeface="DM Sans"/>
                <a:ea typeface="DM Sans"/>
                <a:cs typeface="DM Sans"/>
                <a:sym typeface="DM Sans"/>
              </a:rPr>
              <a:t>también </a:t>
            </a:r>
            <a:r>
              <a:rPr lang="es" sz="1350" dirty="0" smtClean="0">
                <a:latin typeface="DM Sans"/>
                <a:ea typeface="DM Sans"/>
                <a:cs typeface="DM Sans"/>
                <a:sym typeface="DM Sans"/>
              </a:rPr>
              <a:t>en tener </a:t>
            </a:r>
            <a:r>
              <a:rPr lang="es" sz="1350" dirty="0">
                <a:latin typeface="DM Sans"/>
                <a:ea typeface="DM Sans"/>
                <a:cs typeface="DM Sans"/>
                <a:sym typeface="DM Sans"/>
              </a:rPr>
              <a:t>un correcto control de los errores que pueden llegar a ocurrir en el sistema.</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p:txBody>
      </p:sp>
      <p:pic>
        <p:nvPicPr>
          <p:cNvPr id="587" name="Google Shape;587;p122"/>
          <p:cNvPicPr preferRelativeResize="0"/>
          <p:nvPr/>
        </p:nvPicPr>
        <p:blipFill>
          <a:blip r:embed="rId3">
            <a:alphaModFix/>
          </a:blip>
          <a:stretch>
            <a:fillRect/>
          </a:stretch>
        </p:blipFill>
        <p:spPr>
          <a:xfrm>
            <a:off x="5216450" y="1611075"/>
            <a:ext cx="3842701" cy="1921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87"/>
          <p:cNvPicPr preferRelativeResize="0"/>
          <p:nvPr/>
        </p:nvPicPr>
        <p:blipFill rotWithShape="1">
          <a:blip r:embed="rId3">
            <a:alphaModFix/>
          </a:blip>
          <a:srcRect/>
          <a:stretch/>
        </p:blipFill>
        <p:spPr>
          <a:xfrm>
            <a:off x="3654950" y="1299162"/>
            <a:ext cx="2042550" cy="3122575"/>
          </a:xfrm>
          <a:prstGeom prst="rect">
            <a:avLst/>
          </a:prstGeom>
          <a:noFill/>
          <a:ln>
            <a:noFill/>
          </a:ln>
        </p:spPr>
      </p:pic>
      <p:pic>
        <p:nvPicPr>
          <p:cNvPr id="292" name="Google Shape;292;p87"/>
          <p:cNvPicPr preferRelativeResize="0"/>
          <p:nvPr/>
        </p:nvPicPr>
        <p:blipFill rotWithShape="1">
          <a:blip r:embed="rId4">
            <a:alphaModFix/>
          </a:blip>
          <a:srcRect/>
          <a:stretch/>
        </p:blipFill>
        <p:spPr>
          <a:xfrm>
            <a:off x="1440025" y="1365650"/>
            <a:ext cx="1958700" cy="2989595"/>
          </a:xfrm>
          <a:prstGeom prst="rect">
            <a:avLst/>
          </a:prstGeom>
          <a:noFill/>
          <a:ln>
            <a:noFill/>
          </a:ln>
        </p:spPr>
      </p:pic>
      <p:pic>
        <p:nvPicPr>
          <p:cNvPr id="293" name="Google Shape;293;p87"/>
          <p:cNvPicPr preferRelativeResize="0"/>
          <p:nvPr/>
        </p:nvPicPr>
        <p:blipFill rotWithShape="1">
          <a:blip r:embed="rId4">
            <a:alphaModFix/>
          </a:blip>
          <a:srcRect/>
          <a:stretch/>
        </p:blipFill>
        <p:spPr>
          <a:xfrm>
            <a:off x="3682763" y="1365650"/>
            <a:ext cx="1958700" cy="2989595"/>
          </a:xfrm>
          <a:prstGeom prst="rect">
            <a:avLst/>
          </a:prstGeom>
          <a:noFill/>
          <a:ln>
            <a:noFill/>
          </a:ln>
        </p:spPr>
      </p:pic>
      <p:sp>
        <p:nvSpPr>
          <p:cNvPr id="294" name="Google Shape;294;p87"/>
          <p:cNvSpPr txBox="1"/>
          <p:nvPr/>
        </p:nvSpPr>
        <p:spPr>
          <a:xfrm>
            <a:off x="472700" y="468275"/>
            <a:ext cx="23247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Temario</a:t>
            </a:r>
            <a:endParaRPr sz="3000" b="1" i="0" u="none" strike="noStrike" cap="none">
              <a:solidFill>
                <a:srgbClr val="EAFF6A"/>
              </a:solidFill>
              <a:latin typeface="DM Sans"/>
              <a:ea typeface="DM Sans"/>
              <a:cs typeface="DM Sans"/>
              <a:sym typeface="DM Sans"/>
            </a:endParaRPr>
          </a:p>
        </p:txBody>
      </p:sp>
      <p:sp>
        <p:nvSpPr>
          <p:cNvPr id="295" name="Google Shape;295;p87"/>
          <p:cNvSpPr txBox="1"/>
          <p:nvPr/>
        </p:nvSpPr>
        <p:spPr>
          <a:xfrm>
            <a:off x="1439813" y="146325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16 - Parte II</a:t>
            </a:r>
            <a:endParaRPr sz="1600" i="0" u="none" strike="noStrike" cap="none">
              <a:solidFill>
                <a:schemeClr val="lt1"/>
              </a:solidFill>
              <a:latin typeface="DM Sans"/>
              <a:ea typeface="DM Sans"/>
              <a:cs typeface="DM Sans"/>
              <a:sym typeface="DM Sans"/>
            </a:endParaRPr>
          </a:p>
        </p:txBody>
      </p:sp>
      <p:cxnSp>
        <p:nvCxnSpPr>
          <p:cNvPr id="296" name="Google Shape;296;p87"/>
          <p:cNvCxnSpPr/>
          <p:nvPr/>
        </p:nvCxnSpPr>
        <p:spPr>
          <a:xfrm>
            <a:off x="1514538" y="2659250"/>
            <a:ext cx="1778400" cy="0"/>
          </a:xfrm>
          <a:prstGeom prst="straightConnector1">
            <a:avLst/>
          </a:prstGeom>
          <a:noFill/>
          <a:ln w="9525" cap="flat" cmpd="sng">
            <a:solidFill>
              <a:srgbClr val="434343"/>
            </a:solidFill>
            <a:prstDash val="solid"/>
            <a:round/>
            <a:headEnd type="none" w="sm" len="sm"/>
            <a:tailEnd type="none" w="sm" len="sm"/>
          </a:ln>
        </p:spPr>
      </p:cxnSp>
      <p:sp>
        <p:nvSpPr>
          <p:cNvPr id="297" name="Google Shape;297;p87"/>
          <p:cNvSpPr txBox="1"/>
          <p:nvPr/>
        </p:nvSpPr>
        <p:spPr>
          <a:xfrm>
            <a:off x="1470013" y="1898900"/>
            <a:ext cx="19287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DM Sans"/>
                <a:ea typeface="DM Sans"/>
                <a:cs typeface="DM Sans"/>
                <a:sym typeface="DM Sans"/>
              </a:rPr>
              <a:t>Mocks</a:t>
            </a:r>
            <a:endParaRPr sz="1500" b="1" i="0" u="none" strike="noStrike" cap="none">
              <a:solidFill>
                <a:srgbClr val="999999"/>
              </a:solidFill>
              <a:latin typeface="DM Sans"/>
              <a:ea typeface="DM Sans"/>
              <a:cs typeface="DM Sans"/>
              <a:sym typeface="DM Sans"/>
            </a:endParaRPr>
          </a:p>
        </p:txBody>
      </p:sp>
      <p:sp>
        <p:nvSpPr>
          <p:cNvPr id="298" name="Google Shape;298;p87"/>
          <p:cNvSpPr txBox="1"/>
          <p:nvPr/>
        </p:nvSpPr>
        <p:spPr>
          <a:xfrm>
            <a:off x="3668000" y="140160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b="1">
                <a:solidFill>
                  <a:srgbClr val="FFFFFF"/>
                </a:solidFill>
                <a:latin typeface="DM Sans"/>
                <a:ea typeface="DM Sans"/>
                <a:cs typeface="DM Sans"/>
                <a:sym typeface="DM Sans"/>
              </a:rPr>
              <a:t>17 - Parte I</a:t>
            </a:r>
            <a:endParaRPr sz="1600" b="1" i="0" u="none" strike="noStrike" cap="none">
              <a:solidFill>
                <a:srgbClr val="FFFFFF"/>
              </a:solidFill>
              <a:latin typeface="DM Sans"/>
              <a:ea typeface="DM Sans"/>
              <a:cs typeface="DM Sans"/>
              <a:sym typeface="DM Sans"/>
            </a:endParaRPr>
          </a:p>
        </p:txBody>
      </p:sp>
      <p:cxnSp>
        <p:nvCxnSpPr>
          <p:cNvPr id="299" name="Google Shape;299;p87"/>
          <p:cNvCxnSpPr/>
          <p:nvPr/>
        </p:nvCxnSpPr>
        <p:spPr>
          <a:xfrm>
            <a:off x="3757913" y="2732100"/>
            <a:ext cx="1778400" cy="0"/>
          </a:xfrm>
          <a:prstGeom prst="straightConnector1">
            <a:avLst/>
          </a:prstGeom>
          <a:noFill/>
          <a:ln w="9525" cap="flat" cmpd="sng">
            <a:solidFill>
              <a:srgbClr val="434343"/>
            </a:solidFill>
            <a:prstDash val="solid"/>
            <a:round/>
            <a:headEnd type="none" w="sm" len="sm"/>
            <a:tailEnd type="none" w="sm" len="sm"/>
          </a:ln>
        </p:spPr>
      </p:cxnSp>
      <p:sp>
        <p:nvSpPr>
          <p:cNvPr id="300" name="Google Shape;300;p87"/>
          <p:cNvSpPr txBox="1"/>
          <p:nvPr/>
        </p:nvSpPr>
        <p:spPr>
          <a:xfrm>
            <a:off x="3668000" y="1887350"/>
            <a:ext cx="19287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EAFF6A"/>
                </a:solidFill>
                <a:latin typeface="DM Sans"/>
                <a:ea typeface="DM Sans"/>
                <a:cs typeface="DM Sans"/>
                <a:sym typeface="DM Sans"/>
              </a:rPr>
              <a:t>Optimización</a:t>
            </a:r>
            <a:endParaRPr sz="1500" b="1">
              <a:solidFill>
                <a:srgbClr val="EAFF6A"/>
              </a:solidFill>
              <a:latin typeface="DM Sans"/>
              <a:ea typeface="DM Sans"/>
              <a:cs typeface="DM Sans"/>
              <a:sym typeface="DM Sans"/>
            </a:endParaRPr>
          </a:p>
        </p:txBody>
      </p:sp>
      <p:cxnSp>
        <p:nvCxnSpPr>
          <p:cNvPr id="301" name="Google Shape;301;p87"/>
          <p:cNvCxnSpPr/>
          <p:nvPr/>
        </p:nvCxnSpPr>
        <p:spPr>
          <a:xfrm>
            <a:off x="1529963" y="1832550"/>
            <a:ext cx="1778400" cy="0"/>
          </a:xfrm>
          <a:prstGeom prst="straightConnector1">
            <a:avLst/>
          </a:prstGeom>
          <a:noFill/>
          <a:ln w="9525" cap="flat" cmpd="sng">
            <a:solidFill>
              <a:srgbClr val="434343"/>
            </a:solidFill>
            <a:prstDash val="solid"/>
            <a:round/>
            <a:headEnd type="none" w="sm" len="sm"/>
            <a:tailEnd type="none" w="sm" len="sm"/>
          </a:ln>
        </p:spPr>
      </p:cxnSp>
      <p:cxnSp>
        <p:nvCxnSpPr>
          <p:cNvPr id="302" name="Google Shape;302;p87"/>
          <p:cNvCxnSpPr/>
          <p:nvPr/>
        </p:nvCxnSpPr>
        <p:spPr>
          <a:xfrm>
            <a:off x="3743163" y="1829125"/>
            <a:ext cx="1778400" cy="0"/>
          </a:xfrm>
          <a:prstGeom prst="straightConnector1">
            <a:avLst/>
          </a:prstGeom>
          <a:noFill/>
          <a:ln w="9525" cap="flat" cmpd="sng">
            <a:solidFill>
              <a:srgbClr val="434343"/>
            </a:solidFill>
            <a:prstDash val="solid"/>
            <a:round/>
            <a:headEnd type="none" w="sm" len="sm"/>
            <a:tailEnd type="none" w="sm" len="sm"/>
          </a:ln>
        </p:spPr>
      </p:cxnSp>
      <p:sp>
        <p:nvSpPr>
          <p:cNvPr id="303" name="Google Shape;303;p87"/>
          <p:cNvSpPr txBox="1"/>
          <p:nvPr/>
        </p:nvSpPr>
        <p:spPr>
          <a:xfrm>
            <a:off x="3668000" y="2732100"/>
            <a:ext cx="2042700" cy="16623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r:id="rId5" action="ppaction://hlinksldjump">
                  <a:extLst>
                    <a:ext uri="{A12FA001-AC4F-418D-AE19-62706E023703}">
                      <ahyp:hlinkClr xmlns="" xmlns:ahyp="http://schemas.microsoft.com/office/drawing/2018/hyperlinkcolor" val="tx"/>
                    </a:ext>
                  </a:extLst>
                </a:hlinkClick>
              </a:rPr>
              <a:t>Rendimiento en producción</a:t>
            </a:r>
            <a:endParaRPr sz="1200">
              <a:solidFill>
                <a:srgbClr val="83AEFB"/>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83AEFB"/>
              </a:solidFill>
              <a:latin typeface="DM Sans"/>
              <a:ea typeface="DM Sans"/>
              <a:cs typeface="DM Sans"/>
              <a:sym typeface="DM Sans"/>
            </a:endParaRPr>
          </a:p>
          <a:p>
            <a:pPr marL="457200" marR="0" lvl="0" indent="-304800" algn="l" rtl="0">
              <a:lnSpc>
                <a:spcPct val="100000"/>
              </a:lnSpc>
              <a:spcBef>
                <a:spcPts val="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r:id="rId6" action="ppaction://hlinksldjump">
                  <a:extLst>
                    <a:ext uri="{A12FA001-AC4F-418D-AE19-62706E023703}">
                      <ahyp:hlinkClr xmlns="" xmlns:ahyp="http://schemas.microsoft.com/office/drawing/2018/hyperlinkcolor" val="tx"/>
                    </a:ext>
                  </a:extLst>
                </a:hlinkClick>
              </a:rPr>
              <a:t>Comprensión con Brotli</a:t>
            </a:r>
            <a:endParaRPr sz="1200">
              <a:solidFill>
                <a:srgbClr val="83AEFB"/>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83AEFB"/>
              </a:solidFill>
              <a:latin typeface="DM Sans"/>
              <a:ea typeface="DM Sans"/>
              <a:cs typeface="DM Sans"/>
              <a:sym typeface="DM Sans"/>
            </a:endParaRPr>
          </a:p>
          <a:p>
            <a:pPr marL="457200" marR="0" lvl="0" indent="-304800" algn="l" rtl="0">
              <a:lnSpc>
                <a:spcPct val="100000"/>
              </a:lnSpc>
              <a:spcBef>
                <a:spcPts val="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r:id="rId7" action="ppaction://hlinksldjump">
                  <a:extLst>
                    <a:ext uri="{A12FA001-AC4F-418D-AE19-62706E023703}">
                      <ahyp:hlinkClr xmlns="" xmlns:ahyp="http://schemas.microsoft.com/office/drawing/2018/hyperlinkcolor" val="tx"/>
                    </a:ext>
                  </a:extLst>
                </a:hlinkClick>
              </a:rPr>
              <a:t>Middleware para manejo de errores</a:t>
            </a:r>
            <a:endParaRPr sz="1200">
              <a:solidFill>
                <a:srgbClr val="83AEFB"/>
              </a:solidFill>
              <a:latin typeface="DM Sans"/>
              <a:ea typeface="DM Sans"/>
              <a:cs typeface="DM Sans"/>
              <a:sym typeface="DM Sans"/>
            </a:endParaRPr>
          </a:p>
        </p:txBody>
      </p:sp>
      <p:sp>
        <p:nvSpPr>
          <p:cNvPr id="304" name="Google Shape;304;p87"/>
          <p:cNvSpPr txBox="1"/>
          <p:nvPr/>
        </p:nvSpPr>
        <p:spPr>
          <a:xfrm>
            <a:off x="1497600" y="2732100"/>
            <a:ext cx="1928700" cy="3693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200">
              <a:solidFill>
                <a:srgbClr val="999999"/>
              </a:solidFill>
              <a:latin typeface="DM Sans"/>
              <a:ea typeface="DM Sans"/>
              <a:cs typeface="DM Sans"/>
              <a:sym typeface="DM Sans"/>
            </a:endParaRPr>
          </a:p>
        </p:txBody>
      </p:sp>
      <p:pic>
        <p:nvPicPr>
          <p:cNvPr id="305" name="Google Shape;305;p87"/>
          <p:cNvPicPr preferRelativeResize="0"/>
          <p:nvPr/>
        </p:nvPicPr>
        <p:blipFill rotWithShape="1">
          <a:blip r:embed="rId4">
            <a:alphaModFix/>
          </a:blip>
          <a:srcRect/>
          <a:stretch/>
        </p:blipFill>
        <p:spPr>
          <a:xfrm>
            <a:off x="5926150" y="1365650"/>
            <a:ext cx="1958700" cy="2989595"/>
          </a:xfrm>
          <a:prstGeom prst="rect">
            <a:avLst/>
          </a:prstGeom>
          <a:noFill/>
          <a:ln>
            <a:noFill/>
          </a:ln>
        </p:spPr>
      </p:pic>
      <p:sp>
        <p:nvSpPr>
          <p:cNvPr id="306" name="Google Shape;306;p87"/>
          <p:cNvSpPr txBox="1"/>
          <p:nvPr/>
        </p:nvSpPr>
        <p:spPr>
          <a:xfrm>
            <a:off x="5865988" y="148070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17 - Parte II</a:t>
            </a:r>
            <a:endParaRPr sz="1600" i="0" u="none" strike="noStrike" cap="none">
              <a:solidFill>
                <a:schemeClr val="lt1"/>
              </a:solidFill>
              <a:latin typeface="DM Sans"/>
              <a:ea typeface="DM Sans"/>
              <a:cs typeface="DM Sans"/>
              <a:sym typeface="DM Sans"/>
            </a:endParaRPr>
          </a:p>
        </p:txBody>
      </p:sp>
      <p:cxnSp>
        <p:nvCxnSpPr>
          <p:cNvPr id="307" name="Google Shape;307;p87"/>
          <p:cNvCxnSpPr/>
          <p:nvPr/>
        </p:nvCxnSpPr>
        <p:spPr>
          <a:xfrm>
            <a:off x="6000663" y="2659250"/>
            <a:ext cx="1778400" cy="0"/>
          </a:xfrm>
          <a:prstGeom prst="straightConnector1">
            <a:avLst/>
          </a:prstGeom>
          <a:noFill/>
          <a:ln w="9525" cap="flat" cmpd="sng">
            <a:solidFill>
              <a:srgbClr val="434343"/>
            </a:solidFill>
            <a:prstDash val="solid"/>
            <a:round/>
            <a:headEnd type="none" w="sm" len="sm"/>
            <a:tailEnd type="none" w="sm" len="sm"/>
          </a:ln>
        </p:spPr>
      </p:cxnSp>
      <p:sp>
        <p:nvSpPr>
          <p:cNvPr id="308" name="Google Shape;308;p87"/>
          <p:cNvSpPr txBox="1"/>
          <p:nvPr/>
        </p:nvSpPr>
        <p:spPr>
          <a:xfrm>
            <a:off x="5953713" y="1832550"/>
            <a:ext cx="19287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DM Sans"/>
                <a:ea typeface="DM Sans"/>
                <a:cs typeface="DM Sans"/>
                <a:sym typeface="DM Sans"/>
              </a:rPr>
              <a:t>Versiones y paquetes</a:t>
            </a:r>
            <a:endParaRPr sz="1500" b="1" i="0" u="none" strike="noStrike" cap="none">
              <a:solidFill>
                <a:srgbClr val="999999"/>
              </a:solidFill>
              <a:latin typeface="DM Sans"/>
              <a:ea typeface="DM Sans"/>
              <a:cs typeface="DM Sans"/>
              <a:sym typeface="DM Sans"/>
            </a:endParaRPr>
          </a:p>
        </p:txBody>
      </p:sp>
      <p:cxnSp>
        <p:nvCxnSpPr>
          <p:cNvPr id="309" name="Google Shape;309;p87"/>
          <p:cNvCxnSpPr/>
          <p:nvPr/>
        </p:nvCxnSpPr>
        <p:spPr>
          <a:xfrm>
            <a:off x="6016288" y="1850000"/>
            <a:ext cx="1778400" cy="0"/>
          </a:xfrm>
          <a:prstGeom prst="straightConnector1">
            <a:avLst/>
          </a:prstGeom>
          <a:noFill/>
          <a:ln w="9525" cap="flat" cmpd="sng">
            <a:solidFill>
              <a:srgbClr val="434343"/>
            </a:solidFill>
            <a:prstDash val="solid"/>
            <a:round/>
            <a:headEnd type="none" w="sm" len="sm"/>
            <a:tailEnd type="none" w="sm" len="sm"/>
          </a:ln>
        </p:spPr>
      </p:cxnSp>
      <p:sp>
        <p:nvSpPr>
          <p:cNvPr id="310" name="Google Shape;310;p87"/>
          <p:cNvSpPr txBox="1"/>
          <p:nvPr/>
        </p:nvSpPr>
        <p:spPr>
          <a:xfrm>
            <a:off x="6008375" y="2643050"/>
            <a:ext cx="1778400" cy="369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endParaRPr sz="1200">
              <a:solidFill>
                <a:srgbClr val="999999"/>
              </a:solidFill>
              <a:latin typeface="DM Sans"/>
              <a:ea typeface="DM Sans"/>
              <a:cs typeface="DM Sans"/>
              <a:sym typeface="DM Sans"/>
            </a:endParaRPr>
          </a:p>
        </p:txBody>
      </p:sp>
      <p:sp>
        <p:nvSpPr>
          <p:cNvPr id="311" name="Google Shape;311;p87"/>
          <p:cNvSpPr txBox="1"/>
          <p:nvPr/>
        </p:nvSpPr>
        <p:spPr>
          <a:xfrm>
            <a:off x="1568126" y="2824500"/>
            <a:ext cx="1732500" cy="14775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chemeClr val="accent4"/>
              </a:buClr>
              <a:buSzPts val="1200"/>
              <a:buFont typeface="DM Sans"/>
              <a:buChar char="✓"/>
            </a:pPr>
            <a:r>
              <a:rPr lang="es" sz="1200">
                <a:solidFill>
                  <a:srgbClr val="B7B7B7"/>
                </a:solidFill>
                <a:uFill>
                  <a:noFill/>
                </a:uFill>
                <a:latin typeface="DM Sans"/>
                <a:ea typeface="DM Sans"/>
                <a:cs typeface="DM Sans"/>
                <a:sym typeface="DM Sans"/>
                <a:hlinkClick r:id="rId5" action="ppaction://hlinksldjump">
                  <a:extLst>
                    <a:ext uri="{A12FA001-AC4F-418D-AE19-62706E023703}">
                      <ahyp:hlinkClr xmlns="" xmlns:ahyp="http://schemas.microsoft.com/office/drawing/2018/hyperlinkcolor" val="tx"/>
                    </a:ext>
                  </a:extLst>
                </a:hlinkClick>
              </a:rPr>
              <a:t>TDD</a:t>
            </a:r>
            <a:endParaRPr sz="1200">
              <a:solidFill>
                <a:srgbClr val="B7B7B7"/>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B7B7B7"/>
              </a:solidFill>
              <a:latin typeface="DM Sans"/>
              <a:ea typeface="DM Sans"/>
              <a:cs typeface="DM Sans"/>
              <a:sym typeface="DM Sans"/>
            </a:endParaRPr>
          </a:p>
          <a:p>
            <a:pPr marL="457200" marR="0" lvl="0" indent="-304800" algn="l" rtl="0">
              <a:lnSpc>
                <a:spcPct val="100000"/>
              </a:lnSpc>
              <a:spcBef>
                <a:spcPts val="0"/>
              </a:spcBef>
              <a:spcAft>
                <a:spcPts val="0"/>
              </a:spcAft>
              <a:buClr>
                <a:schemeClr val="accent4"/>
              </a:buClr>
              <a:buSzPts val="1200"/>
              <a:buFont typeface="DM Sans"/>
              <a:buChar char="✓"/>
            </a:pPr>
            <a:r>
              <a:rPr lang="es" sz="1200">
                <a:solidFill>
                  <a:srgbClr val="B7B7B7"/>
                </a:solidFill>
                <a:uFill>
                  <a:noFill/>
                </a:uFill>
                <a:latin typeface="DM Sans"/>
                <a:ea typeface="DM Sans"/>
                <a:cs typeface="DM Sans"/>
                <a:sym typeface="DM Sans"/>
                <a:hlinkClick r:id="" action="ppaction://noaction">
                  <a:extLst>
                    <a:ext uri="{A12FA001-AC4F-418D-AE19-62706E023703}">
                      <ahyp:hlinkClr xmlns="" xmlns:ahyp="http://schemas.microsoft.com/office/drawing/2018/hyperlinkcolor" val="tx"/>
                    </a:ext>
                  </a:extLst>
                </a:hlinkClick>
              </a:rPr>
              <a:t>Desarrollo de prácticas preventivas a partir de mocks</a:t>
            </a:r>
            <a:endParaRPr sz="1200">
              <a:solidFill>
                <a:srgbClr val="B7B7B7"/>
              </a:solidFill>
              <a:latin typeface="DM Sans"/>
              <a:ea typeface="DM Sans"/>
              <a:cs typeface="DM Sans"/>
              <a:sym typeface="DM Sans"/>
            </a:endParaRPr>
          </a:p>
        </p:txBody>
      </p:sp>
      <p:sp>
        <p:nvSpPr>
          <p:cNvPr id="312" name="Google Shape;312;p87"/>
          <p:cNvSpPr txBox="1"/>
          <p:nvPr/>
        </p:nvSpPr>
        <p:spPr>
          <a:xfrm>
            <a:off x="5979975" y="2732100"/>
            <a:ext cx="1845300" cy="16623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rgbClr val="EA90FF"/>
              </a:buClr>
              <a:buSzPts val="1200"/>
              <a:buFont typeface="DM Sans"/>
              <a:buChar char="✓"/>
            </a:pPr>
            <a:r>
              <a:rPr lang="es" sz="1200">
                <a:solidFill>
                  <a:srgbClr val="B7B7B7"/>
                </a:solidFill>
                <a:uFill>
                  <a:noFill/>
                </a:uFill>
                <a:latin typeface="DM Sans"/>
                <a:ea typeface="DM Sans"/>
                <a:cs typeface="DM Sans"/>
                <a:sym typeface="DM Sans"/>
                <a:hlinkClick r:id="rId5" action="ppaction://hlinksldjump">
                  <a:extLst>
                    <a:ext uri="{A12FA001-AC4F-418D-AE19-62706E023703}">
                      <ahyp:hlinkClr xmlns="" xmlns:ahyp="http://schemas.microsoft.com/office/drawing/2018/hyperlinkcolor" val="tx"/>
                    </a:ext>
                  </a:extLst>
                </a:hlinkClick>
              </a:rPr>
              <a:t>Node Version Manager</a:t>
            </a:r>
            <a:endParaRPr sz="1200">
              <a:solidFill>
                <a:srgbClr val="B7B7B7"/>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B7B7B7"/>
              </a:solidFill>
              <a:latin typeface="DM Sans"/>
              <a:ea typeface="DM Sans"/>
              <a:cs typeface="DM Sans"/>
              <a:sym typeface="DM Sans"/>
            </a:endParaRPr>
          </a:p>
          <a:p>
            <a:pPr marL="457200" marR="0" lvl="0" indent="-304800" algn="l" rtl="0">
              <a:lnSpc>
                <a:spcPct val="100000"/>
              </a:lnSpc>
              <a:spcBef>
                <a:spcPts val="0"/>
              </a:spcBef>
              <a:spcAft>
                <a:spcPts val="0"/>
              </a:spcAft>
              <a:buClr>
                <a:srgbClr val="EA90FF"/>
              </a:buClr>
              <a:buSzPts val="1200"/>
              <a:buFont typeface="DM Sans"/>
              <a:buChar char="✓"/>
            </a:pPr>
            <a:r>
              <a:rPr lang="es" sz="1200">
                <a:solidFill>
                  <a:srgbClr val="B7B7B7"/>
                </a:solidFill>
                <a:uFill>
                  <a:noFill/>
                </a:uFill>
                <a:latin typeface="DM Sans"/>
                <a:ea typeface="DM Sans"/>
                <a:cs typeface="DM Sans"/>
                <a:sym typeface="DM Sans"/>
                <a:hlinkClick r:id="" action="ppaction://noaction">
                  <a:extLst>
                    <a:ext uri="{A12FA001-AC4F-418D-AE19-62706E023703}">
                      <ahyp:hlinkClr xmlns="" xmlns:ahyp="http://schemas.microsoft.com/office/drawing/2018/hyperlinkcolor" val="tx"/>
                    </a:ext>
                  </a:extLst>
                </a:hlinkClick>
              </a:rPr>
              <a:t>Administradores de paquetes</a:t>
            </a:r>
            <a:endParaRPr sz="1200">
              <a:solidFill>
                <a:srgbClr val="B7B7B7"/>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B7B7B7"/>
              </a:solidFill>
              <a:latin typeface="DM Sans"/>
              <a:ea typeface="DM Sans"/>
              <a:cs typeface="DM Sans"/>
              <a:sym typeface="DM Sans"/>
            </a:endParaRPr>
          </a:p>
          <a:p>
            <a:pPr marL="457200" marR="0" lvl="0" indent="-304800" algn="l" rtl="0">
              <a:lnSpc>
                <a:spcPct val="100000"/>
              </a:lnSpc>
              <a:spcBef>
                <a:spcPts val="0"/>
              </a:spcBef>
              <a:spcAft>
                <a:spcPts val="0"/>
              </a:spcAft>
              <a:buClr>
                <a:srgbClr val="EA90FF"/>
              </a:buClr>
              <a:buSzPts val="1200"/>
              <a:buFont typeface="DM Sans"/>
              <a:buChar char="✓"/>
            </a:pPr>
            <a:r>
              <a:rPr lang="es" sz="1200">
                <a:solidFill>
                  <a:srgbClr val="B7B7B7"/>
                </a:solidFill>
                <a:uFill>
                  <a:noFill/>
                </a:uFill>
                <a:latin typeface="DM Sans"/>
                <a:ea typeface="DM Sans"/>
                <a:cs typeface="DM Sans"/>
                <a:sym typeface="DM Sans"/>
                <a:hlinkClick r:id="rId7" action="ppaction://hlinksldjump">
                  <a:extLst>
                    <a:ext uri="{A12FA001-AC4F-418D-AE19-62706E023703}">
                      <ahyp:hlinkClr xmlns="" xmlns:ahyp="http://schemas.microsoft.com/office/drawing/2018/hyperlinkcolor" val="tx"/>
                    </a:ext>
                  </a:extLst>
                </a:hlinkClick>
              </a:rPr>
              <a:t>Profundizando NPM</a:t>
            </a:r>
            <a:endParaRPr sz="1200">
              <a:solidFill>
                <a:srgbClr val="B7B7B7"/>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12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Flujo de errores</a:t>
            </a:r>
            <a:endParaRPr sz="4000" b="1">
              <a:solidFill>
                <a:schemeClr val="dk1"/>
              </a:solidFill>
              <a:latin typeface="DM Sans"/>
              <a:ea typeface="DM Sans"/>
              <a:cs typeface="DM Sans"/>
              <a:sym typeface="DM Sans"/>
            </a:endParaRPr>
          </a:p>
        </p:txBody>
      </p:sp>
      <p:sp>
        <p:nvSpPr>
          <p:cNvPr id="593" name="Google Shape;593;p123"/>
          <p:cNvSpPr txBox="1"/>
          <p:nvPr/>
        </p:nvSpPr>
        <p:spPr>
          <a:xfrm>
            <a:off x="473350" y="1908175"/>
            <a:ext cx="38346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La idea será contar con nuestra propia gestión interna de errores, con el fin de mantener un mejor orden en el equipo de desarrollo. </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Contar con una librería de errores permitirá que todos los desarrolladores puedan tener una referencia de los errores más comunes dentro de su aplicativo, apoyando </a:t>
            </a:r>
            <a:r>
              <a:rPr lang="es" sz="1350" dirty="0" smtClean="0">
                <a:latin typeface="DM Sans"/>
                <a:ea typeface="DM Sans"/>
                <a:cs typeface="DM Sans"/>
                <a:sym typeface="DM Sans"/>
              </a:rPr>
              <a:t>así </a:t>
            </a:r>
            <a:r>
              <a:rPr lang="es" sz="1350" dirty="0">
                <a:latin typeface="DM Sans"/>
                <a:ea typeface="DM Sans"/>
                <a:cs typeface="DM Sans"/>
                <a:sym typeface="DM Sans"/>
              </a:rPr>
              <a:t>su respectiva depuración</a:t>
            </a:r>
            <a:endParaRPr sz="1350" dirty="0">
              <a:latin typeface="DM Sans"/>
              <a:ea typeface="DM Sans"/>
              <a:cs typeface="DM Sans"/>
              <a:sym typeface="DM Sans"/>
            </a:endParaRPr>
          </a:p>
        </p:txBody>
      </p:sp>
      <p:sp>
        <p:nvSpPr>
          <p:cNvPr id="594" name="Google Shape;594;p123"/>
          <p:cNvSpPr txBox="1"/>
          <p:nvPr/>
        </p:nvSpPr>
        <p:spPr>
          <a:xfrm>
            <a:off x="4527575" y="1908175"/>
            <a:ext cx="3834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Para poder generar este flujo de error, necesitaremos de tres cosas primordiales:</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SzPts val="1350"/>
              <a:buFont typeface="DM Sans"/>
              <a:buChar char="✓"/>
            </a:pPr>
            <a:r>
              <a:rPr lang="es" sz="1350" dirty="0">
                <a:latin typeface="DM Sans"/>
                <a:ea typeface="DM Sans"/>
                <a:cs typeface="DM Sans"/>
                <a:sym typeface="DM Sans"/>
              </a:rPr>
              <a:t>Un middleware de recepción de errores.</a:t>
            </a:r>
            <a:endParaRPr sz="1350" dirty="0">
              <a:latin typeface="DM Sans"/>
              <a:ea typeface="DM Sans"/>
              <a:cs typeface="DM Sans"/>
              <a:sym typeface="DM Sans"/>
            </a:endParaRPr>
          </a:p>
          <a:p>
            <a:pPr marL="457200" marR="0" lvl="0" indent="-314325" algn="l" rtl="0">
              <a:lnSpc>
                <a:spcPct val="100000"/>
              </a:lnSpc>
              <a:spcBef>
                <a:spcPts val="0"/>
              </a:spcBef>
              <a:spcAft>
                <a:spcPts val="0"/>
              </a:spcAft>
              <a:buSzPts val="1350"/>
              <a:buFont typeface="DM Sans"/>
              <a:buChar char="✓"/>
            </a:pPr>
            <a:r>
              <a:rPr lang="es" sz="1350" dirty="0">
                <a:latin typeface="DM Sans"/>
                <a:ea typeface="DM Sans"/>
                <a:cs typeface="DM Sans"/>
                <a:sym typeface="DM Sans"/>
              </a:rPr>
              <a:t>Un generador personalizado de errores.</a:t>
            </a:r>
            <a:endParaRPr sz="1350" dirty="0">
              <a:latin typeface="DM Sans"/>
              <a:ea typeface="DM Sans"/>
              <a:cs typeface="DM Sans"/>
              <a:sym typeface="DM Sans"/>
            </a:endParaRPr>
          </a:p>
          <a:p>
            <a:pPr marL="457200" marR="0" lvl="0" indent="-314325" algn="l" rtl="0">
              <a:lnSpc>
                <a:spcPct val="100000"/>
              </a:lnSpc>
              <a:spcBef>
                <a:spcPts val="0"/>
              </a:spcBef>
              <a:spcAft>
                <a:spcPts val="0"/>
              </a:spcAft>
              <a:buSzPts val="1350"/>
              <a:buFont typeface="DM Sans"/>
              <a:buChar char="✓"/>
            </a:pPr>
            <a:r>
              <a:rPr lang="es" sz="1350" dirty="0">
                <a:latin typeface="DM Sans"/>
                <a:ea typeface="DM Sans"/>
                <a:cs typeface="DM Sans"/>
                <a:sym typeface="DM Sans"/>
              </a:rPr>
              <a:t>Un diccionario de errores.</a:t>
            </a:r>
            <a:endParaRPr sz="1350" dirty="0">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24"/>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Ejemplo en vivo</a:t>
            </a:r>
            <a:endParaRPr sz="3500" b="1" i="0" u="none" strike="noStrike" cap="none">
              <a:solidFill>
                <a:srgbClr val="EAFF6A"/>
              </a:solidFill>
              <a:latin typeface="DM Sans"/>
              <a:ea typeface="DM Sans"/>
              <a:cs typeface="DM Sans"/>
              <a:sym typeface="DM Sans"/>
            </a:endParaRPr>
          </a:p>
        </p:txBody>
      </p:sp>
      <p:sp>
        <p:nvSpPr>
          <p:cNvPr id="600" name="Google Shape;600;p124"/>
          <p:cNvSpPr txBox="1"/>
          <p:nvPr/>
        </p:nvSpPr>
        <p:spPr>
          <a:xfrm>
            <a:off x="473350" y="1626100"/>
            <a:ext cx="7169400" cy="210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Se realizará una implementación completa de manejo de errores personalizados, con el fin de mantener una correcta organización del servidor para el control de éstos.</a:t>
            </a:r>
            <a:endParaRPr sz="2500" b="1" i="0" u="none" strike="noStrike" cap="none">
              <a:solidFill>
                <a:srgbClr val="B7B7B7"/>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500"/>
              <a:buFont typeface="Arial"/>
              <a:buNone/>
            </a:pPr>
            <a:endParaRPr sz="2500" b="1" i="0" u="none" strike="noStrike" cap="none">
              <a:solidFill>
                <a:srgbClr val="B7B7B7"/>
              </a:solidFill>
              <a:latin typeface="Helvetica Neue"/>
              <a:ea typeface="Helvetica Neue"/>
              <a:cs typeface="Helvetica Neue"/>
              <a:sym typeface="Helvetica Neue"/>
            </a:endParaRPr>
          </a:p>
        </p:txBody>
      </p:sp>
      <p:grpSp>
        <p:nvGrpSpPr>
          <p:cNvPr id="601" name="Google Shape;601;p124"/>
          <p:cNvGrpSpPr/>
          <p:nvPr/>
        </p:nvGrpSpPr>
        <p:grpSpPr>
          <a:xfrm>
            <a:off x="473351" y="619523"/>
            <a:ext cx="738900" cy="738900"/>
            <a:chOff x="473351" y="619523"/>
            <a:chExt cx="738900" cy="738900"/>
          </a:xfrm>
        </p:grpSpPr>
        <p:sp>
          <p:nvSpPr>
            <p:cNvPr id="602" name="Google Shape;602;p124"/>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3" name="Google Shape;603;p124"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604" name="Google Shape;604;p124"/>
          <p:cNvSpPr txBox="1"/>
          <p:nvPr/>
        </p:nvSpPr>
        <p:spPr>
          <a:xfrm>
            <a:off x="473350" y="3980550"/>
            <a:ext cx="7169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25 </a:t>
            </a:r>
            <a:r>
              <a:rPr lang="es" sz="2000" b="1" i="0" u="none" strike="noStrike" cap="none">
                <a:solidFill>
                  <a:srgbClr val="83AEFB"/>
                </a:solidFill>
                <a:latin typeface="DM Sans"/>
                <a:ea typeface="DM Sans"/>
                <a:cs typeface="DM Sans"/>
                <a:sym typeface="DM Sans"/>
              </a:rPr>
              <a:t>minutos</a:t>
            </a:r>
            <a:endParaRPr sz="2000" b="1" i="0" u="none" strike="noStrike" cap="none">
              <a:solidFill>
                <a:srgbClr val="83AEFB"/>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25"/>
          <p:cNvSpPr txBox="1"/>
          <p:nvPr/>
        </p:nvSpPr>
        <p:spPr>
          <a:xfrm>
            <a:off x="475500" y="498375"/>
            <a:ext cx="720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Ejemplo: CustomError.js</a:t>
            </a:r>
            <a:endParaRPr sz="4000" b="1">
              <a:solidFill>
                <a:schemeClr val="dk1"/>
              </a:solidFill>
              <a:latin typeface="DM Sans"/>
              <a:ea typeface="DM Sans"/>
              <a:cs typeface="DM Sans"/>
              <a:sym typeface="DM Sans"/>
            </a:endParaRPr>
          </a:p>
        </p:txBody>
      </p:sp>
      <p:pic>
        <p:nvPicPr>
          <p:cNvPr id="610" name="Google Shape;610;p125"/>
          <p:cNvPicPr preferRelativeResize="0"/>
          <p:nvPr/>
        </p:nvPicPr>
        <p:blipFill>
          <a:blip r:embed="rId3">
            <a:alphaModFix/>
          </a:blip>
          <a:stretch>
            <a:fillRect/>
          </a:stretch>
        </p:blipFill>
        <p:spPr>
          <a:xfrm>
            <a:off x="1461299" y="1190475"/>
            <a:ext cx="6344665" cy="33965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126"/>
          <p:cNvSpPr txBox="1"/>
          <p:nvPr/>
        </p:nvSpPr>
        <p:spPr>
          <a:xfrm>
            <a:off x="475500" y="345975"/>
            <a:ext cx="720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Ejemplo: EErrors.js</a:t>
            </a:r>
            <a:endParaRPr sz="4000" b="1">
              <a:solidFill>
                <a:schemeClr val="dk1"/>
              </a:solidFill>
              <a:latin typeface="DM Sans"/>
              <a:ea typeface="DM Sans"/>
              <a:cs typeface="DM Sans"/>
              <a:sym typeface="DM Sans"/>
            </a:endParaRPr>
          </a:p>
        </p:txBody>
      </p:sp>
      <p:pic>
        <p:nvPicPr>
          <p:cNvPr id="616" name="Google Shape;616;p126"/>
          <p:cNvPicPr preferRelativeResize="0"/>
          <p:nvPr/>
        </p:nvPicPr>
        <p:blipFill>
          <a:blip r:embed="rId3">
            <a:alphaModFix/>
          </a:blip>
          <a:stretch>
            <a:fillRect/>
          </a:stretch>
        </p:blipFill>
        <p:spPr>
          <a:xfrm>
            <a:off x="1955950" y="1391575"/>
            <a:ext cx="5138150" cy="31954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127"/>
          <p:cNvSpPr txBox="1"/>
          <p:nvPr/>
        </p:nvSpPr>
        <p:spPr>
          <a:xfrm>
            <a:off x="475500" y="422175"/>
            <a:ext cx="720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Ejemplo: info.js</a:t>
            </a:r>
            <a:endParaRPr sz="4000" b="1">
              <a:solidFill>
                <a:schemeClr val="dk1"/>
              </a:solidFill>
              <a:latin typeface="DM Sans"/>
              <a:ea typeface="DM Sans"/>
              <a:cs typeface="DM Sans"/>
              <a:sym typeface="DM Sans"/>
            </a:endParaRPr>
          </a:p>
        </p:txBody>
      </p:sp>
      <p:pic>
        <p:nvPicPr>
          <p:cNvPr id="622" name="Google Shape;622;p127"/>
          <p:cNvPicPr preferRelativeResize="0"/>
          <p:nvPr/>
        </p:nvPicPr>
        <p:blipFill>
          <a:blip r:embed="rId3">
            <a:alphaModFix/>
          </a:blip>
          <a:stretch>
            <a:fillRect/>
          </a:stretch>
        </p:blipFill>
        <p:spPr>
          <a:xfrm>
            <a:off x="921563" y="1413275"/>
            <a:ext cx="7300875" cy="31737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128"/>
          <p:cNvSpPr txBox="1"/>
          <p:nvPr/>
        </p:nvSpPr>
        <p:spPr>
          <a:xfrm>
            <a:off x="475500" y="476600"/>
            <a:ext cx="81930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Ejemplo: users.js (Parte I)</a:t>
            </a:r>
            <a:endParaRPr sz="4000" b="1">
              <a:solidFill>
                <a:schemeClr val="dk1"/>
              </a:solidFill>
              <a:latin typeface="DM Sans"/>
              <a:ea typeface="DM Sans"/>
              <a:cs typeface="DM Sans"/>
              <a:sym typeface="DM Sans"/>
            </a:endParaRPr>
          </a:p>
        </p:txBody>
      </p:sp>
      <p:pic>
        <p:nvPicPr>
          <p:cNvPr id="628" name="Google Shape;628;p128"/>
          <p:cNvPicPr preferRelativeResize="0"/>
          <p:nvPr/>
        </p:nvPicPr>
        <p:blipFill>
          <a:blip r:embed="rId3">
            <a:alphaModFix/>
          </a:blip>
          <a:stretch>
            <a:fillRect/>
          </a:stretch>
        </p:blipFill>
        <p:spPr>
          <a:xfrm>
            <a:off x="604375" y="1460250"/>
            <a:ext cx="8064124" cy="3126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129"/>
          <p:cNvSpPr txBox="1"/>
          <p:nvPr/>
        </p:nvSpPr>
        <p:spPr>
          <a:xfrm>
            <a:off x="468650" y="422175"/>
            <a:ext cx="7137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Ejemplo: users.js (Parte II)</a:t>
            </a:r>
            <a:endParaRPr sz="4000" b="1">
              <a:solidFill>
                <a:schemeClr val="dk1"/>
              </a:solidFill>
              <a:latin typeface="DM Sans"/>
              <a:ea typeface="DM Sans"/>
              <a:cs typeface="DM Sans"/>
              <a:sym typeface="DM Sans"/>
            </a:endParaRPr>
          </a:p>
        </p:txBody>
      </p:sp>
      <p:pic>
        <p:nvPicPr>
          <p:cNvPr id="634" name="Google Shape;634;p129"/>
          <p:cNvPicPr preferRelativeResize="0"/>
          <p:nvPr/>
        </p:nvPicPr>
        <p:blipFill>
          <a:blip r:embed="rId3">
            <a:alphaModFix/>
          </a:blip>
          <a:stretch>
            <a:fillRect/>
          </a:stretch>
        </p:blipFill>
        <p:spPr>
          <a:xfrm>
            <a:off x="2107825" y="1269850"/>
            <a:ext cx="4928349" cy="33171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130"/>
          <p:cNvSpPr txBox="1"/>
          <p:nvPr/>
        </p:nvSpPr>
        <p:spPr>
          <a:xfrm>
            <a:off x="475500" y="498375"/>
            <a:ext cx="720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Ejemplo: Error middleware.js</a:t>
            </a:r>
            <a:endParaRPr sz="4000" b="1">
              <a:solidFill>
                <a:schemeClr val="dk1"/>
              </a:solidFill>
              <a:latin typeface="DM Sans"/>
              <a:ea typeface="DM Sans"/>
              <a:cs typeface="DM Sans"/>
              <a:sym typeface="DM Sans"/>
            </a:endParaRPr>
          </a:p>
        </p:txBody>
      </p:sp>
      <p:pic>
        <p:nvPicPr>
          <p:cNvPr id="640" name="Google Shape;640;p130"/>
          <p:cNvPicPr preferRelativeResize="0"/>
          <p:nvPr/>
        </p:nvPicPr>
        <p:blipFill>
          <a:blip r:embed="rId3">
            <a:alphaModFix/>
          </a:blip>
          <a:stretch>
            <a:fillRect/>
          </a:stretch>
        </p:blipFill>
        <p:spPr>
          <a:xfrm>
            <a:off x="1010588" y="1215500"/>
            <a:ext cx="7122822" cy="33383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31"/>
          <p:cNvSpPr txBox="1"/>
          <p:nvPr/>
        </p:nvSpPr>
        <p:spPr>
          <a:xfrm>
            <a:off x="475500" y="422175"/>
            <a:ext cx="720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Ejemplo: app.js</a:t>
            </a:r>
            <a:endParaRPr sz="4000" b="1">
              <a:solidFill>
                <a:schemeClr val="dk1"/>
              </a:solidFill>
              <a:latin typeface="DM Sans"/>
              <a:ea typeface="DM Sans"/>
              <a:cs typeface="DM Sans"/>
              <a:sym typeface="DM Sans"/>
            </a:endParaRPr>
          </a:p>
        </p:txBody>
      </p:sp>
      <p:pic>
        <p:nvPicPr>
          <p:cNvPr id="646" name="Google Shape;646;p131"/>
          <p:cNvPicPr preferRelativeResize="0"/>
          <p:nvPr/>
        </p:nvPicPr>
        <p:blipFill>
          <a:blip r:embed="rId3">
            <a:alphaModFix/>
          </a:blip>
          <a:stretch>
            <a:fillRect/>
          </a:stretch>
        </p:blipFill>
        <p:spPr>
          <a:xfrm>
            <a:off x="778074" y="1220069"/>
            <a:ext cx="7762177" cy="34528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132"/>
          <p:cNvSpPr txBox="1"/>
          <p:nvPr/>
        </p:nvSpPr>
        <p:spPr>
          <a:xfrm>
            <a:off x="475500" y="510550"/>
            <a:ext cx="8193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Ejemplo: Creando un usuario (Datos completos)</a:t>
            </a:r>
            <a:endParaRPr sz="4000" b="1">
              <a:solidFill>
                <a:schemeClr val="dk1"/>
              </a:solidFill>
              <a:latin typeface="DM Sans"/>
              <a:ea typeface="DM Sans"/>
              <a:cs typeface="DM Sans"/>
              <a:sym typeface="DM Sans"/>
            </a:endParaRPr>
          </a:p>
        </p:txBody>
      </p:sp>
      <p:pic>
        <p:nvPicPr>
          <p:cNvPr id="652" name="Google Shape;652;p132"/>
          <p:cNvPicPr preferRelativeResize="0"/>
          <p:nvPr/>
        </p:nvPicPr>
        <p:blipFill>
          <a:blip r:embed="rId3">
            <a:alphaModFix/>
          </a:blip>
          <a:stretch>
            <a:fillRect/>
          </a:stretch>
        </p:blipFill>
        <p:spPr>
          <a:xfrm>
            <a:off x="2983250" y="1715250"/>
            <a:ext cx="3064725" cy="2871750"/>
          </a:xfrm>
          <a:prstGeom prst="rect">
            <a:avLst/>
          </a:prstGeom>
          <a:noFill/>
          <a:ln>
            <a:noFill/>
          </a:ln>
          <a:effectLst>
            <a:outerShdw blurRad="57150" dist="19050" dir="5400000" algn="bl" rotWithShape="0">
              <a:srgbClr val="000000">
                <a:alpha val="50000"/>
              </a:srgbClr>
            </a:outerShdw>
            <a:reflection endPos="45000" dist="952500" dir="5400000" fadeDir="5400012" sy="-100000" algn="bl" rotWithShape="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88"/>
          <p:cNvSpPr txBox="1"/>
          <p:nvPr/>
        </p:nvSpPr>
        <p:spPr>
          <a:xfrm>
            <a:off x="627900" y="52602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Objetivos de la clase - Parte I</a:t>
            </a:r>
            <a:endParaRPr sz="3000" b="1">
              <a:solidFill>
                <a:srgbClr val="EAFF6A"/>
              </a:solidFill>
              <a:latin typeface="DM Sans"/>
              <a:ea typeface="DM Sans"/>
              <a:cs typeface="DM Sans"/>
              <a:sym typeface="DM Sans"/>
            </a:endParaRPr>
          </a:p>
        </p:txBody>
      </p:sp>
      <p:pic>
        <p:nvPicPr>
          <p:cNvPr id="318" name="Google Shape;318;p88"/>
          <p:cNvPicPr preferRelativeResize="0"/>
          <p:nvPr/>
        </p:nvPicPr>
        <p:blipFill>
          <a:blip r:embed="rId3">
            <a:alphaModFix/>
          </a:blip>
          <a:stretch>
            <a:fillRect/>
          </a:stretch>
        </p:blipFill>
        <p:spPr>
          <a:xfrm>
            <a:off x="2172738" y="1720238"/>
            <a:ext cx="196975" cy="196975"/>
          </a:xfrm>
          <a:prstGeom prst="rect">
            <a:avLst/>
          </a:prstGeom>
          <a:noFill/>
          <a:ln>
            <a:noFill/>
          </a:ln>
        </p:spPr>
      </p:pic>
      <p:sp>
        <p:nvSpPr>
          <p:cNvPr id="319" name="Google Shape;319;p88"/>
          <p:cNvSpPr txBox="1"/>
          <p:nvPr/>
        </p:nvSpPr>
        <p:spPr>
          <a:xfrm>
            <a:off x="2524025" y="1609412"/>
            <a:ext cx="4449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DM Sans"/>
                <a:ea typeface="DM Sans"/>
                <a:cs typeface="DM Sans"/>
                <a:sym typeface="DM Sans"/>
              </a:rPr>
              <a:t>Entender las implicaciones de un servidor en producción</a:t>
            </a:r>
            <a:endParaRPr>
              <a:solidFill>
                <a:schemeClr val="lt1"/>
              </a:solidFill>
              <a:latin typeface="DM Sans"/>
              <a:ea typeface="DM Sans"/>
              <a:cs typeface="DM Sans"/>
              <a:sym typeface="DM Sans"/>
            </a:endParaRPr>
          </a:p>
        </p:txBody>
      </p:sp>
      <p:pic>
        <p:nvPicPr>
          <p:cNvPr id="320" name="Google Shape;320;p88"/>
          <p:cNvPicPr preferRelativeResize="0"/>
          <p:nvPr/>
        </p:nvPicPr>
        <p:blipFill>
          <a:blip r:embed="rId3">
            <a:alphaModFix/>
          </a:blip>
          <a:stretch>
            <a:fillRect/>
          </a:stretch>
        </p:blipFill>
        <p:spPr>
          <a:xfrm>
            <a:off x="2172738" y="2587325"/>
            <a:ext cx="196975" cy="196975"/>
          </a:xfrm>
          <a:prstGeom prst="rect">
            <a:avLst/>
          </a:prstGeom>
          <a:noFill/>
          <a:ln>
            <a:noFill/>
          </a:ln>
        </p:spPr>
      </p:pic>
      <p:cxnSp>
        <p:nvCxnSpPr>
          <p:cNvPr id="321" name="Google Shape;321;p88"/>
          <p:cNvCxnSpPr>
            <a:stCxn id="318" idx="2"/>
            <a:endCxn id="320" idx="0"/>
          </p:cNvCxnSpPr>
          <p:nvPr/>
        </p:nvCxnSpPr>
        <p:spPr>
          <a:xfrm rot="-5400000" flipH="1">
            <a:off x="1936425" y="2252012"/>
            <a:ext cx="670200" cy="600"/>
          </a:xfrm>
          <a:prstGeom prst="bentConnector3">
            <a:avLst>
              <a:gd name="adj1" fmla="val 49993"/>
            </a:avLst>
          </a:prstGeom>
          <a:noFill/>
          <a:ln w="9525" cap="flat" cmpd="sng">
            <a:solidFill>
              <a:srgbClr val="EAFF6A"/>
            </a:solidFill>
            <a:prstDash val="solid"/>
            <a:round/>
            <a:headEnd type="none" w="med" len="med"/>
            <a:tailEnd type="none" w="med" len="med"/>
          </a:ln>
        </p:spPr>
      </p:cxnSp>
      <p:sp>
        <p:nvSpPr>
          <p:cNvPr id="322" name="Google Shape;322;p88"/>
          <p:cNvSpPr txBox="1"/>
          <p:nvPr/>
        </p:nvSpPr>
        <p:spPr>
          <a:xfrm>
            <a:off x="2524025" y="3102600"/>
            <a:ext cx="3588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dirty="0">
                <a:solidFill>
                  <a:schemeClr val="lt1"/>
                </a:solidFill>
                <a:latin typeface="DM Sans"/>
                <a:ea typeface="DM Sans"/>
                <a:cs typeface="DM Sans"/>
                <a:sym typeface="DM Sans"/>
              </a:rPr>
              <a:t>Desarrollar un modelo práctico de optimización.</a:t>
            </a:r>
            <a:endParaRPr dirty="0">
              <a:solidFill>
                <a:schemeClr val="lt1"/>
              </a:solidFill>
              <a:latin typeface="DM Sans"/>
              <a:ea typeface="DM Sans"/>
              <a:cs typeface="DM Sans"/>
              <a:sym typeface="DM Sans"/>
            </a:endParaRPr>
          </a:p>
        </p:txBody>
      </p:sp>
      <p:pic>
        <p:nvPicPr>
          <p:cNvPr id="323" name="Google Shape;323;p88"/>
          <p:cNvPicPr preferRelativeResize="0"/>
          <p:nvPr/>
        </p:nvPicPr>
        <p:blipFill>
          <a:blip r:embed="rId3">
            <a:alphaModFix/>
          </a:blip>
          <a:stretch>
            <a:fillRect/>
          </a:stretch>
        </p:blipFill>
        <p:spPr>
          <a:xfrm>
            <a:off x="2170675" y="3247838"/>
            <a:ext cx="196975" cy="196975"/>
          </a:xfrm>
          <a:prstGeom prst="rect">
            <a:avLst/>
          </a:prstGeom>
          <a:noFill/>
          <a:ln>
            <a:noFill/>
          </a:ln>
        </p:spPr>
      </p:pic>
      <p:sp>
        <p:nvSpPr>
          <p:cNvPr id="324" name="Google Shape;324;p88"/>
          <p:cNvSpPr txBox="1"/>
          <p:nvPr/>
        </p:nvSpPr>
        <p:spPr>
          <a:xfrm>
            <a:off x="2487288" y="2468313"/>
            <a:ext cx="44493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dirty="0">
                <a:solidFill>
                  <a:schemeClr val="lt1"/>
                </a:solidFill>
                <a:latin typeface="DM Sans"/>
                <a:ea typeface="DM Sans"/>
                <a:cs typeface="DM Sans"/>
                <a:sym typeface="DM Sans"/>
              </a:rPr>
              <a:t>Comprender la necesidad de optimización general de un servidor</a:t>
            </a:r>
            <a:endParaRPr dirty="0">
              <a:solidFill>
                <a:schemeClr val="lt1"/>
              </a:solidFill>
              <a:latin typeface="DM Sans"/>
              <a:ea typeface="DM Sans"/>
              <a:cs typeface="DM Sans"/>
              <a:sym typeface="DM Sans"/>
            </a:endParaRPr>
          </a:p>
        </p:txBody>
      </p:sp>
      <p:cxnSp>
        <p:nvCxnSpPr>
          <p:cNvPr id="325" name="Google Shape;325;p88"/>
          <p:cNvCxnSpPr>
            <a:stCxn id="320" idx="2"/>
          </p:cNvCxnSpPr>
          <p:nvPr/>
        </p:nvCxnSpPr>
        <p:spPr>
          <a:xfrm rot="5400000">
            <a:off x="2033775" y="3019950"/>
            <a:ext cx="473100" cy="1800"/>
          </a:xfrm>
          <a:prstGeom prst="bentConnector3">
            <a:avLst>
              <a:gd name="adj1" fmla="val 50000"/>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133"/>
          <p:cNvSpPr txBox="1"/>
          <p:nvPr/>
        </p:nvSpPr>
        <p:spPr>
          <a:xfrm>
            <a:off x="475500" y="488750"/>
            <a:ext cx="81930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Ejemplo: Creando un usuario (Datos incompletos, generando el error)</a:t>
            </a:r>
            <a:endParaRPr sz="4000" b="1">
              <a:solidFill>
                <a:schemeClr val="dk1"/>
              </a:solidFill>
              <a:latin typeface="DM Sans"/>
              <a:ea typeface="DM Sans"/>
              <a:cs typeface="DM Sans"/>
              <a:sym typeface="DM Sans"/>
            </a:endParaRPr>
          </a:p>
        </p:txBody>
      </p:sp>
      <p:pic>
        <p:nvPicPr>
          <p:cNvPr id="658" name="Google Shape;658;p133"/>
          <p:cNvPicPr preferRelativeResize="0"/>
          <p:nvPr/>
        </p:nvPicPr>
        <p:blipFill>
          <a:blip r:embed="rId3">
            <a:alphaModFix/>
          </a:blip>
          <a:stretch>
            <a:fillRect/>
          </a:stretch>
        </p:blipFill>
        <p:spPr>
          <a:xfrm>
            <a:off x="1031250" y="2271600"/>
            <a:ext cx="1788788" cy="2315400"/>
          </a:xfrm>
          <a:prstGeom prst="rect">
            <a:avLst/>
          </a:prstGeom>
          <a:noFill/>
          <a:ln>
            <a:noFill/>
          </a:ln>
        </p:spPr>
      </p:pic>
      <p:pic>
        <p:nvPicPr>
          <p:cNvPr id="659" name="Google Shape;659;p133"/>
          <p:cNvPicPr preferRelativeResize="0"/>
          <p:nvPr/>
        </p:nvPicPr>
        <p:blipFill>
          <a:blip r:embed="rId4">
            <a:alphaModFix/>
          </a:blip>
          <a:stretch>
            <a:fillRect/>
          </a:stretch>
        </p:blipFill>
        <p:spPr>
          <a:xfrm>
            <a:off x="3258311" y="3167775"/>
            <a:ext cx="5410200" cy="1419225"/>
          </a:xfrm>
          <a:prstGeom prst="rect">
            <a:avLst/>
          </a:prstGeom>
          <a:noFill/>
          <a:ln>
            <a:noFill/>
          </a:ln>
        </p:spPr>
      </p:pic>
      <p:sp>
        <p:nvSpPr>
          <p:cNvPr id="660" name="Google Shape;660;p133"/>
          <p:cNvSpPr txBox="1"/>
          <p:nvPr/>
        </p:nvSpPr>
        <p:spPr>
          <a:xfrm>
            <a:off x="3352200" y="2271600"/>
            <a:ext cx="52224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Nota lo fácil que es reconocer errores particulares con nuestros propios logs de errores. ¡Depuraciones más efectivas! </a:t>
            </a:r>
            <a:endParaRPr sz="1350">
              <a:solidFill>
                <a:schemeClr val="dk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grpSp>
        <p:nvGrpSpPr>
          <p:cNvPr id="665" name="Google Shape;665;p134"/>
          <p:cNvGrpSpPr/>
          <p:nvPr/>
        </p:nvGrpSpPr>
        <p:grpSpPr>
          <a:xfrm>
            <a:off x="4202556" y="994173"/>
            <a:ext cx="738900" cy="738900"/>
            <a:chOff x="974706" y="2467173"/>
            <a:chExt cx="738900" cy="738900"/>
          </a:xfrm>
        </p:grpSpPr>
        <p:sp>
          <p:nvSpPr>
            <p:cNvPr id="666" name="Google Shape;666;p134"/>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67" name="Google Shape;667;p13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68" name="Google Shape;668;p134"/>
          <p:cNvSpPr txBox="1"/>
          <p:nvPr/>
        </p:nvSpPr>
        <p:spPr>
          <a:xfrm>
            <a:off x="697800" y="1925250"/>
            <a:ext cx="78561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Manejador personalizado de errores</a:t>
            </a:r>
            <a:endParaRPr sz="4000" b="1" i="0" u="none" strike="noStrike" cap="none">
              <a:solidFill>
                <a:schemeClr val="dk1"/>
              </a:solidFill>
              <a:highlight>
                <a:srgbClr val="EAFF6A"/>
              </a:highlight>
              <a:latin typeface="DM Sans"/>
              <a:ea typeface="DM Sans"/>
              <a:cs typeface="DM Sans"/>
              <a:sym typeface="DM Sans"/>
            </a:endParaRPr>
          </a:p>
        </p:txBody>
      </p:sp>
      <p:sp>
        <p:nvSpPr>
          <p:cNvPr id="669" name="Google Shape;669;p134"/>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5-10min</a:t>
            </a:r>
            <a:endParaRPr sz="2000" b="1" i="0" u="none" strike="noStrike" cap="none">
              <a:solidFill>
                <a:srgbClr val="83AEFB"/>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grpSp>
        <p:nvGrpSpPr>
          <p:cNvPr id="674" name="Google Shape;674;p135"/>
          <p:cNvGrpSpPr/>
          <p:nvPr/>
        </p:nvGrpSpPr>
        <p:grpSpPr>
          <a:xfrm>
            <a:off x="457347" y="468298"/>
            <a:ext cx="431074" cy="431074"/>
            <a:chOff x="974706" y="2467173"/>
            <a:chExt cx="738900" cy="738900"/>
          </a:xfrm>
        </p:grpSpPr>
        <p:sp>
          <p:nvSpPr>
            <p:cNvPr id="675" name="Google Shape;675;p135"/>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76" name="Google Shape;676;p135"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77" name="Google Shape;677;p135"/>
          <p:cNvSpPr txBox="1"/>
          <p:nvPr/>
        </p:nvSpPr>
        <p:spPr>
          <a:xfrm>
            <a:off x="501450" y="1081750"/>
            <a:ext cx="4987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Manejador personalizado de errores</a:t>
            </a:r>
            <a:endParaRPr sz="3500" b="1" i="0" u="none" strike="noStrike" cap="none">
              <a:solidFill>
                <a:schemeClr val="dk1"/>
              </a:solidFill>
              <a:latin typeface="DM Sans"/>
              <a:ea typeface="DM Sans"/>
              <a:cs typeface="DM Sans"/>
              <a:sym typeface="DM Sans"/>
            </a:endParaRPr>
          </a:p>
        </p:txBody>
      </p:sp>
      <p:pic>
        <p:nvPicPr>
          <p:cNvPr id="678" name="Google Shape;678;p135"/>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679" name="Google Shape;679;p135"/>
          <p:cNvSpPr txBox="1"/>
          <p:nvPr/>
        </p:nvSpPr>
        <p:spPr>
          <a:xfrm>
            <a:off x="457350" y="2429675"/>
            <a:ext cx="85944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latin typeface="DM Sans"/>
                <a:ea typeface="DM Sans"/>
                <a:cs typeface="DM Sans"/>
                <a:sym typeface="DM Sans"/>
              </a:rPr>
              <a:t>Con base en el ejemplo de errores planteado.</a:t>
            </a:r>
            <a:endParaRPr sz="1350" b="1">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1">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Crear un endpoint en el router de usuarios router.get(‘/:uid’) para recibir a un usuario. NO centrarse en la lógica para devolver al usuario, sino en el error en caso de que no envíen un parámetro numérico válido.</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Complementar el código para que se pueda arrojar un error de tipo “INVALID_PARAM”, en caso de que se quiera buscar a un usuario por un :uid inválido (por ejemplo, un valor no numérico, numérico negativo o undefined).</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Gestionar el tipo de error en el Enum, en el middleware y en la info.</a:t>
            </a:r>
            <a:endParaRPr sz="1350">
              <a:latin typeface="DM Sans"/>
              <a:ea typeface="DM Sans"/>
              <a:cs typeface="DM Sans"/>
              <a:sym typeface="DM Sans"/>
            </a:endParaRPr>
          </a:p>
        </p:txBody>
      </p:sp>
      <p:sp>
        <p:nvSpPr>
          <p:cNvPr id="680" name="Google Shape;680;p135"/>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grpSp>
        <p:nvGrpSpPr>
          <p:cNvPr id="685" name="Google Shape;685;p136"/>
          <p:cNvGrpSpPr/>
          <p:nvPr/>
        </p:nvGrpSpPr>
        <p:grpSpPr>
          <a:xfrm>
            <a:off x="4202558" y="994173"/>
            <a:ext cx="738900" cy="738900"/>
            <a:chOff x="3137108" y="2467173"/>
            <a:chExt cx="738900" cy="738900"/>
          </a:xfrm>
        </p:grpSpPr>
        <p:sp>
          <p:nvSpPr>
            <p:cNvPr id="686" name="Google Shape;686;p136"/>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87" name="Google Shape;687;p136"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688" name="Google Shape;688;p136"/>
          <p:cNvSpPr txBox="1"/>
          <p:nvPr/>
        </p:nvSpPr>
        <p:spPr>
          <a:xfrm>
            <a:off x="1461300" y="198352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Mocking y manejo de errores</a:t>
            </a:r>
            <a:endParaRPr sz="4000" b="1" i="0" u="none" strike="noStrike" cap="none">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grpSp>
        <p:nvGrpSpPr>
          <p:cNvPr id="693" name="Google Shape;693;p137"/>
          <p:cNvGrpSpPr/>
          <p:nvPr/>
        </p:nvGrpSpPr>
        <p:grpSpPr>
          <a:xfrm>
            <a:off x="457346" y="468198"/>
            <a:ext cx="431074" cy="431074"/>
            <a:chOff x="3137108" y="2467173"/>
            <a:chExt cx="738900" cy="738900"/>
          </a:xfrm>
        </p:grpSpPr>
        <p:sp>
          <p:nvSpPr>
            <p:cNvPr id="694" name="Google Shape;694;p137"/>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5" name="Google Shape;695;p137"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696" name="Google Shape;696;p137"/>
          <p:cNvSpPr txBox="1"/>
          <p:nvPr/>
        </p:nvSpPr>
        <p:spPr>
          <a:xfrm>
            <a:off x="636450" y="1833125"/>
            <a:ext cx="3946800" cy="3423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Consigna</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Se aplicará un módulo de mocking y un manejador de errores a tu servidor actual</a:t>
            </a:r>
            <a:endParaRPr sz="1350" i="0" u="none" strike="noStrike" cap="none">
              <a:solidFill>
                <a:srgbClr val="000000"/>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i="0" u="none" strike="noStrike" cap="none">
              <a:solidFill>
                <a:srgbClr val="000000"/>
              </a:solidFill>
              <a:latin typeface="DM Sans"/>
              <a:ea typeface="DM Sans"/>
              <a:cs typeface="DM Sans"/>
              <a:sym typeface="DM Sans"/>
            </a:endParaRPr>
          </a:p>
          <a:p>
            <a:pPr marL="0" lvl="0" indent="0" algn="l" rtl="0">
              <a:spcBef>
                <a:spcPts val="0"/>
              </a:spcBef>
              <a:spcAft>
                <a:spcPts val="0"/>
              </a:spcAft>
              <a:buClr>
                <a:schemeClr val="dk1"/>
              </a:buClr>
              <a:buSzPts val="1350"/>
              <a:buFont typeface="Arial"/>
              <a:buNone/>
            </a:pPr>
            <a:r>
              <a:rPr lang="es" sz="1350" b="1">
                <a:solidFill>
                  <a:schemeClr val="dk1"/>
                </a:solidFill>
                <a:latin typeface="DM Sans"/>
                <a:ea typeface="DM Sans"/>
                <a:cs typeface="DM Sans"/>
                <a:sym typeface="DM Sans"/>
              </a:rPr>
              <a:t>Formato</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Clr>
                <a:schemeClr val="dk1"/>
              </a:buClr>
              <a:buSzPts val="1350"/>
              <a:buFont typeface="Arial"/>
              <a:buNone/>
            </a:pPr>
            <a:endParaRPr sz="1350" b="1">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Link al repositorio de github sin node_modules</a:t>
            </a:r>
            <a:endParaRPr sz="1350">
              <a:solidFill>
                <a:srgbClr val="999999"/>
              </a:solidFill>
              <a:latin typeface="DM Sans"/>
              <a:ea typeface="DM Sans"/>
              <a:cs typeface="DM Sans"/>
              <a:sym typeface="DM Sans"/>
            </a:endParaRPr>
          </a:p>
          <a:p>
            <a:pPr marL="0" lvl="0" indent="0" algn="l" rtl="0">
              <a:spcBef>
                <a:spcPts val="800"/>
              </a:spcBef>
              <a:spcAft>
                <a:spcPts val="0"/>
              </a:spcAft>
              <a:buClr>
                <a:schemeClr val="dk1"/>
              </a:buClr>
              <a:buSzPts val="1350"/>
              <a:buFont typeface="Arial"/>
              <a:buNone/>
            </a:pP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350"/>
              <a:buFont typeface="Arial"/>
              <a:buNone/>
            </a:pPr>
            <a:r>
              <a:rPr lang="es" sz="1350" b="1">
                <a:solidFill>
                  <a:schemeClr val="dk1"/>
                </a:solidFill>
                <a:latin typeface="DM Sans"/>
                <a:ea typeface="DM Sans"/>
                <a:cs typeface="DM Sans"/>
                <a:sym typeface="DM Sans"/>
              </a:rPr>
              <a:t>Sugerencias</a:t>
            </a:r>
            <a:endParaRPr sz="1350" b="1">
              <a:solidFill>
                <a:schemeClr val="dk1"/>
              </a:solidFill>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Céntrate solo en los errores más comunes </a:t>
            </a:r>
            <a:endParaRPr sz="1350">
              <a:solidFill>
                <a:schemeClr val="dk1"/>
              </a:solidFill>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Puedes revisar el documento de testing aquí: </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b="0" i="0" u="sng" strike="noStrike" cap="none">
              <a:solidFill>
                <a:srgbClr val="83AEFB"/>
              </a:solidFill>
              <a:latin typeface="DM Sans"/>
              <a:ea typeface="DM Sans"/>
              <a:cs typeface="DM Sans"/>
              <a:sym typeface="DM Sans"/>
            </a:endParaRPr>
          </a:p>
        </p:txBody>
      </p:sp>
      <p:sp>
        <p:nvSpPr>
          <p:cNvPr id="697" name="Google Shape;697;p137"/>
          <p:cNvSpPr txBox="1"/>
          <p:nvPr/>
        </p:nvSpPr>
        <p:spPr>
          <a:xfrm>
            <a:off x="636450" y="969825"/>
            <a:ext cx="731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Mocking y manejo de errores</a:t>
            </a:r>
            <a:endParaRPr sz="4000" b="1" i="0" u="none" strike="noStrike" cap="none">
              <a:solidFill>
                <a:schemeClr val="dk1"/>
              </a:solidFill>
              <a:latin typeface="DM Sans"/>
              <a:ea typeface="DM Sans"/>
              <a:cs typeface="DM Sans"/>
              <a:sym typeface="DM Sans"/>
            </a:endParaRPr>
          </a:p>
        </p:txBody>
      </p:sp>
      <p:pic>
        <p:nvPicPr>
          <p:cNvPr id="698" name="Google Shape;698;p137"/>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699" name="Google Shape;699;p137"/>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DESAFÍO ENTREGABLE</a:t>
            </a:r>
            <a:endParaRPr sz="1400" b="0" i="0" u="none" strike="noStrike" cap="none">
              <a:solidFill>
                <a:srgbClr val="000000"/>
              </a:solidFill>
              <a:latin typeface="DM Sans"/>
              <a:ea typeface="DM Sans"/>
              <a:cs typeface="DM Sans"/>
              <a:sym typeface="DM Sans"/>
            </a:endParaRPr>
          </a:p>
        </p:txBody>
      </p:sp>
      <p:sp>
        <p:nvSpPr>
          <p:cNvPr id="700" name="Google Shape;700;p137"/>
          <p:cNvSpPr txBox="1"/>
          <p:nvPr/>
        </p:nvSpPr>
        <p:spPr>
          <a:xfrm>
            <a:off x="4776050" y="1779275"/>
            <a:ext cx="4009200" cy="309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350"/>
              <a:buFont typeface="Arial"/>
              <a:buNone/>
            </a:pPr>
            <a:r>
              <a:rPr lang="es" sz="1350" b="1">
                <a:solidFill>
                  <a:schemeClr val="dk1"/>
                </a:solidFill>
                <a:latin typeface="DM Sans"/>
                <a:ea typeface="DM Sans"/>
                <a:cs typeface="DM Sans"/>
                <a:sym typeface="DM Sans"/>
              </a:rPr>
              <a:t>Aspectos a incluir</a:t>
            </a:r>
            <a:endParaRPr sz="1350" b="1">
              <a:solidFill>
                <a:schemeClr val="dk1"/>
              </a:solidFill>
              <a:latin typeface="DM Sans"/>
              <a:ea typeface="DM Sans"/>
              <a:cs typeface="DM Sans"/>
              <a:sym typeface="DM Sans"/>
            </a:endParaRPr>
          </a:p>
          <a:p>
            <a:pPr marL="457200" lvl="0" indent="-314325" algn="just" rtl="0">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Generar un módulo de Mocking para el servidor, con el fin de que, al inicializarse pueda generar y entregar 100 productos con el mismo formato que entregaría una petición de Mongo. Ésto solo debe ocurrir en un endpoint determinado (‘/mockingproducts’)</a:t>
            </a:r>
            <a:endParaRPr sz="1350">
              <a:solidFill>
                <a:schemeClr val="dk1"/>
              </a:solidFill>
              <a:latin typeface="DM Sans"/>
              <a:ea typeface="DM Sans"/>
              <a:cs typeface="DM Sans"/>
              <a:sym typeface="DM Sans"/>
            </a:endParaRPr>
          </a:p>
          <a:p>
            <a:pPr marL="457200" lvl="0" indent="0" algn="just" rtl="0">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457200" lvl="0" indent="-314325" algn="just" rtl="0">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Además, generar un customizador de errores y crear un diccionario para tus errores más comunes al crear un producto, agregarlo al carrito, etc.</a:t>
            </a:r>
            <a:endParaRPr sz="1350" b="1">
              <a:latin typeface="DM Sans"/>
              <a:ea typeface="DM Sans"/>
              <a:cs typeface="DM Sans"/>
              <a:sym typeface="DM Sans"/>
            </a:endParaRPr>
          </a:p>
          <a:p>
            <a:pPr marL="457200" marR="0" lvl="0" indent="0" algn="l" rtl="0">
              <a:lnSpc>
                <a:spcPct val="100000"/>
              </a:lnSpc>
              <a:spcBef>
                <a:spcPts val="0"/>
              </a:spcBef>
              <a:spcAft>
                <a:spcPts val="0"/>
              </a:spcAft>
              <a:buNone/>
            </a:pPr>
            <a:endParaRPr sz="1350">
              <a:latin typeface="DM Sans"/>
              <a:ea typeface="DM Sans"/>
              <a:cs typeface="DM Sans"/>
              <a:sym typeface="DM Sans"/>
            </a:endParaRPr>
          </a:p>
        </p:txBody>
      </p:sp>
      <p:sp>
        <p:nvSpPr>
          <p:cNvPr id="701" name="Google Shape;701;p137"/>
          <p:cNvSpPr/>
          <p:nvPr/>
        </p:nvSpPr>
        <p:spPr>
          <a:xfrm>
            <a:off x="636450" y="838675"/>
            <a:ext cx="8036700" cy="60600"/>
          </a:xfrm>
          <a:prstGeom prst="rect">
            <a:avLst/>
          </a:prstGeom>
          <a:solidFill>
            <a:srgbClr val="9DF4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3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39"/>
          <p:cNvSpPr txBox="1"/>
          <p:nvPr/>
        </p:nvSpPr>
        <p:spPr>
          <a:xfrm>
            <a:off x="1339500" y="693075"/>
            <a:ext cx="6465000" cy="108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Resumen</a:t>
            </a:r>
            <a:r>
              <a:rPr lang="es" sz="4000" b="1" i="0" u="none" strike="noStrike" cap="none">
                <a:solidFill>
                  <a:srgbClr val="DEFC52"/>
                </a:solidFill>
                <a:latin typeface="DM Sans"/>
                <a:ea typeface="DM Sans"/>
                <a:cs typeface="DM Sans"/>
                <a:sym typeface="DM Sans"/>
              </a:rPr>
              <a:t> </a:t>
            </a:r>
            <a:endParaRPr sz="4000" b="1" i="0" u="none" strike="noStrike" cap="none">
              <a:solidFill>
                <a:srgbClr val="DEFC52"/>
              </a:solidFill>
              <a:latin typeface="DM Sans"/>
              <a:ea typeface="DM Sans"/>
              <a:cs typeface="DM Sans"/>
              <a:sym typeface="DM Sans"/>
            </a:endParaRPr>
          </a:p>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de la </a:t>
            </a:r>
            <a:r>
              <a:rPr lang="es" sz="4000" b="1">
                <a:solidFill>
                  <a:schemeClr val="lt1"/>
                </a:solidFill>
                <a:latin typeface="DM Sans"/>
                <a:ea typeface="DM Sans"/>
                <a:cs typeface="DM Sans"/>
                <a:sym typeface="DM Sans"/>
              </a:rPr>
              <a:t>parte I</a:t>
            </a:r>
            <a:endParaRPr sz="4000" i="0" u="none" strike="noStrike" cap="none">
              <a:solidFill>
                <a:schemeClr val="lt1"/>
              </a:solidFill>
              <a:latin typeface="DM Sans"/>
              <a:ea typeface="DM Sans"/>
              <a:cs typeface="DM Sans"/>
              <a:sym typeface="DM Sans"/>
            </a:endParaRPr>
          </a:p>
        </p:txBody>
      </p:sp>
      <p:sp>
        <p:nvSpPr>
          <p:cNvPr id="712" name="Google Shape;712;p139"/>
          <p:cNvSpPr txBox="1"/>
          <p:nvPr/>
        </p:nvSpPr>
        <p:spPr>
          <a:xfrm>
            <a:off x="2109143" y="2502363"/>
            <a:ext cx="4925700" cy="10158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Qué es el TDD</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chemeClr val="lt1"/>
              </a:buClr>
              <a:buSzPts val="1350"/>
              <a:buFont typeface="DM Sans"/>
              <a:buChar char="✓"/>
            </a:pPr>
            <a:r>
              <a:rPr lang="es" sz="1350">
                <a:solidFill>
                  <a:schemeClr val="lt1"/>
                </a:solidFill>
                <a:latin typeface="DM Sans"/>
                <a:ea typeface="DM Sans"/>
                <a:cs typeface="DM Sans"/>
                <a:sym typeface="DM Sans"/>
              </a:rPr>
              <a:t>Qué son los mocks</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faker js</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chemeClr val="lt1"/>
              </a:buClr>
              <a:buSzPts val="1350"/>
              <a:buFont typeface="DM Sans"/>
              <a:buChar char="✓"/>
            </a:pPr>
            <a:r>
              <a:rPr lang="es" sz="1350">
                <a:solidFill>
                  <a:schemeClr val="lt1"/>
                </a:solidFill>
                <a:latin typeface="DM Sans"/>
                <a:ea typeface="DM Sans"/>
                <a:cs typeface="DM Sans"/>
                <a:sym typeface="DM Sans"/>
              </a:rPr>
              <a:t>Aplicar los conceptos en una mocking API sencilla.</a:t>
            </a:r>
            <a:endParaRPr sz="1350">
              <a:solidFill>
                <a:schemeClr val="lt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40"/>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a:solidFill>
                  <a:srgbClr val="E8E7E3"/>
                </a:solidFil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718" name="Google Shape;718;p140"/>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a:t>
            </a:r>
            <a:r>
              <a:rPr lang="es" sz="2000">
                <a:solidFill>
                  <a:schemeClr val="lt1"/>
                </a:solidFill>
                <a:latin typeface="DM Sans"/>
                <a:ea typeface="DM Sans"/>
                <a:cs typeface="DM Sans"/>
                <a:sym typeface="DM Sans"/>
              </a:rPr>
              <a:t>3</a:t>
            </a:r>
            <a:r>
              <a:rPr lang="es" sz="2000" b="0" i="0" u="none" strike="noStrike" cap="none">
                <a:solidFill>
                  <a:schemeClr val="lt1"/>
                </a:solidFill>
                <a:latin typeface="DM Sans"/>
                <a:ea typeface="DM Sans"/>
                <a:cs typeface="DM Sans"/>
                <a:sym typeface="DM Sans"/>
              </a:rPr>
              <a:t>0 minutos y volvemos!</a:t>
            </a:r>
            <a:endParaRPr sz="2000" b="0" i="0" u="none" strike="noStrike" cap="none">
              <a:solidFill>
                <a:schemeClr val="lt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pic>
        <p:nvPicPr>
          <p:cNvPr id="723" name="Google Shape;723;p141"/>
          <p:cNvPicPr preferRelativeResize="0"/>
          <p:nvPr/>
        </p:nvPicPr>
        <p:blipFill rotWithShape="1">
          <a:blip r:embed="rId3">
            <a:alphaModFix/>
          </a:blip>
          <a:srcRect/>
          <a:stretch/>
        </p:blipFill>
        <p:spPr>
          <a:xfrm>
            <a:off x="3654950" y="1299162"/>
            <a:ext cx="2042550" cy="3122575"/>
          </a:xfrm>
          <a:prstGeom prst="rect">
            <a:avLst/>
          </a:prstGeom>
          <a:noFill/>
          <a:ln>
            <a:noFill/>
          </a:ln>
        </p:spPr>
      </p:pic>
      <p:pic>
        <p:nvPicPr>
          <p:cNvPr id="724" name="Google Shape;724;p141"/>
          <p:cNvPicPr preferRelativeResize="0"/>
          <p:nvPr/>
        </p:nvPicPr>
        <p:blipFill rotWithShape="1">
          <a:blip r:embed="rId4">
            <a:alphaModFix/>
          </a:blip>
          <a:srcRect/>
          <a:stretch/>
        </p:blipFill>
        <p:spPr>
          <a:xfrm>
            <a:off x="1440025" y="1365650"/>
            <a:ext cx="1958700" cy="2989595"/>
          </a:xfrm>
          <a:prstGeom prst="rect">
            <a:avLst/>
          </a:prstGeom>
          <a:noFill/>
          <a:ln>
            <a:noFill/>
          </a:ln>
        </p:spPr>
      </p:pic>
      <p:pic>
        <p:nvPicPr>
          <p:cNvPr id="725" name="Google Shape;725;p141"/>
          <p:cNvPicPr preferRelativeResize="0"/>
          <p:nvPr/>
        </p:nvPicPr>
        <p:blipFill rotWithShape="1">
          <a:blip r:embed="rId4">
            <a:alphaModFix/>
          </a:blip>
          <a:srcRect/>
          <a:stretch/>
        </p:blipFill>
        <p:spPr>
          <a:xfrm>
            <a:off x="3682763" y="1365650"/>
            <a:ext cx="1958700" cy="2989595"/>
          </a:xfrm>
          <a:prstGeom prst="rect">
            <a:avLst/>
          </a:prstGeom>
          <a:noFill/>
          <a:ln>
            <a:noFill/>
          </a:ln>
        </p:spPr>
      </p:pic>
      <p:sp>
        <p:nvSpPr>
          <p:cNvPr id="726" name="Google Shape;726;p141"/>
          <p:cNvSpPr txBox="1"/>
          <p:nvPr/>
        </p:nvSpPr>
        <p:spPr>
          <a:xfrm>
            <a:off x="472700" y="468275"/>
            <a:ext cx="23247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Temario</a:t>
            </a:r>
            <a:endParaRPr sz="3000" b="1" i="0" u="none" strike="noStrike" cap="none">
              <a:solidFill>
                <a:srgbClr val="EAFF6A"/>
              </a:solidFill>
              <a:latin typeface="DM Sans"/>
              <a:ea typeface="DM Sans"/>
              <a:cs typeface="DM Sans"/>
              <a:sym typeface="DM Sans"/>
            </a:endParaRPr>
          </a:p>
        </p:txBody>
      </p:sp>
      <p:sp>
        <p:nvSpPr>
          <p:cNvPr id="727" name="Google Shape;727;p141"/>
          <p:cNvSpPr txBox="1"/>
          <p:nvPr/>
        </p:nvSpPr>
        <p:spPr>
          <a:xfrm>
            <a:off x="1439813" y="146325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17 - Parte I</a:t>
            </a:r>
            <a:endParaRPr sz="1600" i="0" u="none" strike="noStrike" cap="none">
              <a:solidFill>
                <a:schemeClr val="lt1"/>
              </a:solidFill>
              <a:latin typeface="DM Sans"/>
              <a:ea typeface="DM Sans"/>
              <a:cs typeface="DM Sans"/>
              <a:sym typeface="DM Sans"/>
            </a:endParaRPr>
          </a:p>
        </p:txBody>
      </p:sp>
      <p:cxnSp>
        <p:nvCxnSpPr>
          <p:cNvPr id="728" name="Google Shape;728;p141"/>
          <p:cNvCxnSpPr/>
          <p:nvPr/>
        </p:nvCxnSpPr>
        <p:spPr>
          <a:xfrm>
            <a:off x="1514538" y="2659250"/>
            <a:ext cx="1778400" cy="0"/>
          </a:xfrm>
          <a:prstGeom prst="straightConnector1">
            <a:avLst/>
          </a:prstGeom>
          <a:noFill/>
          <a:ln w="9525" cap="flat" cmpd="sng">
            <a:solidFill>
              <a:srgbClr val="434343"/>
            </a:solidFill>
            <a:prstDash val="solid"/>
            <a:round/>
            <a:headEnd type="none" w="sm" len="sm"/>
            <a:tailEnd type="none" w="sm" len="sm"/>
          </a:ln>
        </p:spPr>
      </p:cxnSp>
      <p:sp>
        <p:nvSpPr>
          <p:cNvPr id="729" name="Google Shape;729;p141"/>
          <p:cNvSpPr txBox="1"/>
          <p:nvPr/>
        </p:nvSpPr>
        <p:spPr>
          <a:xfrm>
            <a:off x="1470013" y="2074575"/>
            <a:ext cx="19287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DM Sans"/>
                <a:ea typeface="DM Sans"/>
                <a:cs typeface="DM Sans"/>
                <a:sym typeface="DM Sans"/>
              </a:rPr>
              <a:t>Optimización</a:t>
            </a:r>
            <a:endParaRPr sz="1500" b="1" i="0" u="none" strike="noStrike" cap="none">
              <a:solidFill>
                <a:srgbClr val="999999"/>
              </a:solidFill>
              <a:latin typeface="DM Sans"/>
              <a:ea typeface="DM Sans"/>
              <a:cs typeface="DM Sans"/>
              <a:sym typeface="DM Sans"/>
            </a:endParaRPr>
          </a:p>
        </p:txBody>
      </p:sp>
      <p:sp>
        <p:nvSpPr>
          <p:cNvPr id="730" name="Google Shape;730;p141"/>
          <p:cNvSpPr txBox="1"/>
          <p:nvPr/>
        </p:nvSpPr>
        <p:spPr>
          <a:xfrm>
            <a:off x="3668000" y="140160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b="1">
                <a:solidFill>
                  <a:srgbClr val="FFFFFF"/>
                </a:solidFill>
                <a:latin typeface="DM Sans"/>
                <a:ea typeface="DM Sans"/>
                <a:cs typeface="DM Sans"/>
                <a:sym typeface="DM Sans"/>
              </a:rPr>
              <a:t>17 - Parte II</a:t>
            </a:r>
            <a:endParaRPr sz="1600" b="1" i="0" u="none" strike="noStrike" cap="none">
              <a:solidFill>
                <a:srgbClr val="FFFFFF"/>
              </a:solidFill>
              <a:latin typeface="DM Sans"/>
              <a:ea typeface="DM Sans"/>
              <a:cs typeface="DM Sans"/>
              <a:sym typeface="DM Sans"/>
            </a:endParaRPr>
          </a:p>
        </p:txBody>
      </p:sp>
      <p:cxnSp>
        <p:nvCxnSpPr>
          <p:cNvPr id="731" name="Google Shape;731;p141"/>
          <p:cNvCxnSpPr/>
          <p:nvPr/>
        </p:nvCxnSpPr>
        <p:spPr>
          <a:xfrm>
            <a:off x="3757913" y="2732100"/>
            <a:ext cx="1778400" cy="0"/>
          </a:xfrm>
          <a:prstGeom prst="straightConnector1">
            <a:avLst/>
          </a:prstGeom>
          <a:noFill/>
          <a:ln w="9525" cap="flat" cmpd="sng">
            <a:solidFill>
              <a:srgbClr val="434343"/>
            </a:solidFill>
            <a:prstDash val="solid"/>
            <a:round/>
            <a:headEnd type="none" w="sm" len="sm"/>
            <a:tailEnd type="none" w="sm" len="sm"/>
          </a:ln>
        </p:spPr>
      </p:cxnSp>
      <p:sp>
        <p:nvSpPr>
          <p:cNvPr id="732" name="Google Shape;732;p141"/>
          <p:cNvSpPr txBox="1"/>
          <p:nvPr/>
        </p:nvSpPr>
        <p:spPr>
          <a:xfrm>
            <a:off x="3668000" y="1887350"/>
            <a:ext cx="19287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EAFF6A"/>
                </a:solidFill>
                <a:latin typeface="DM Sans"/>
                <a:ea typeface="DM Sans"/>
                <a:cs typeface="DM Sans"/>
                <a:sym typeface="DM Sans"/>
              </a:rPr>
              <a:t>Versiones y paquetes</a:t>
            </a:r>
            <a:endParaRPr sz="1500" b="1">
              <a:solidFill>
                <a:srgbClr val="EAFF6A"/>
              </a:solidFill>
              <a:latin typeface="DM Sans"/>
              <a:ea typeface="DM Sans"/>
              <a:cs typeface="DM Sans"/>
              <a:sym typeface="DM Sans"/>
            </a:endParaRPr>
          </a:p>
        </p:txBody>
      </p:sp>
      <p:cxnSp>
        <p:nvCxnSpPr>
          <p:cNvPr id="733" name="Google Shape;733;p141"/>
          <p:cNvCxnSpPr/>
          <p:nvPr/>
        </p:nvCxnSpPr>
        <p:spPr>
          <a:xfrm>
            <a:off x="1529963" y="1832550"/>
            <a:ext cx="1778400" cy="0"/>
          </a:xfrm>
          <a:prstGeom prst="straightConnector1">
            <a:avLst/>
          </a:prstGeom>
          <a:noFill/>
          <a:ln w="9525" cap="flat" cmpd="sng">
            <a:solidFill>
              <a:srgbClr val="434343"/>
            </a:solidFill>
            <a:prstDash val="solid"/>
            <a:round/>
            <a:headEnd type="none" w="sm" len="sm"/>
            <a:tailEnd type="none" w="sm" len="sm"/>
          </a:ln>
        </p:spPr>
      </p:cxnSp>
      <p:cxnSp>
        <p:nvCxnSpPr>
          <p:cNvPr id="734" name="Google Shape;734;p141"/>
          <p:cNvCxnSpPr/>
          <p:nvPr/>
        </p:nvCxnSpPr>
        <p:spPr>
          <a:xfrm>
            <a:off x="3743163" y="1829125"/>
            <a:ext cx="1778400" cy="0"/>
          </a:xfrm>
          <a:prstGeom prst="straightConnector1">
            <a:avLst/>
          </a:prstGeom>
          <a:noFill/>
          <a:ln w="9525" cap="flat" cmpd="sng">
            <a:solidFill>
              <a:srgbClr val="434343"/>
            </a:solidFill>
            <a:prstDash val="solid"/>
            <a:round/>
            <a:headEnd type="none" w="sm" len="sm"/>
            <a:tailEnd type="none" w="sm" len="sm"/>
          </a:ln>
        </p:spPr>
      </p:cxnSp>
      <p:sp>
        <p:nvSpPr>
          <p:cNvPr id="735" name="Google Shape;735;p141"/>
          <p:cNvSpPr txBox="1"/>
          <p:nvPr/>
        </p:nvSpPr>
        <p:spPr>
          <a:xfrm>
            <a:off x="3796175" y="2732100"/>
            <a:ext cx="1845300" cy="16623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r:id="rId5" action="ppaction://hlinksldjump"/>
              </a:rPr>
              <a:t>Node Version Manager</a:t>
            </a:r>
            <a:endParaRPr sz="1200">
              <a:solidFill>
                <a:schemeClr val="lt1"/>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chemeClr val="lt1"/>
              </a:solidFill>
              <a:latin typeface="DM Sans"/>
              <a:ea typeface="DM Sans"/>
              <a:cs typeface="DM Sans"/>
              <a:sym typeface="DM Sans"/>
            </a:endParaRPr>
          </a:p>
          <a:p>
            <a:pPr marL="457200" marR="0" lvl="0" indent="-304800" algn="l" rtl="0">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r:id="rId6" action="ppaction://hlinksldjump"/>
              </a:rPr>
              <a:t>Administradores de paquetes</a:t>
            </a:r>
            <a:endParaRPr sz="1200">
              <a:solidFill>
                <a:schemeClr val="lt1"/>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chemeClr val="lt1"/>
              </a:solidFill>
              <a:latin typeface="DM Sans"/>
              <a:ea typeface="DM Sans"/>
              <a:cs typeface="DM Sans"/>
              <a:sym typeface="DM Sans"/>
            </a:endParaRPr>
          </a:p>
          <a:p>
            <a:pPr marL="457200" marR="0" lvl="0" indent="-304800" algn="l" rtl="0">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r:id="rId7" action="ppaction://hlinksldjump"/>
              </a:rPr>
              <a:t>Profundizando NPM</a:t>
            </a:r>
            <a:endParaRPr sz="1200">
              <a:solidFill>
                <a:schemeClr val="lt1"/>
              </a:solidFill>
              <a:latin typeface="DM Sans"/>
              <a:ea typeface="DM Sans"/>
              <a:cs typeface="DM Sans"/>
              <a:sym typeface="DM Sans"/>
            </a:endParaRPr>
          </a:p>
        </p:txBody>
      </p:sp>
      <p:sp>
        <p:nvSpPr>
          <p:cNvPr id="736" name="Google Shape;736;p141"/>
          <p:cNvSpPr txBox="1"/>
          <p:nvPr/>
        </p:nvSpPr>
        <p:spPr>
          <a:xfrm>
            <a:off x="1497600" y="2732100"/>
            <a:ext cx="1928700" cy="3693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200">
              <a:solidFill>
                <a:srgbClr val="999999"/>
              </a:solidFill>
              <a:latin typeface="DM Sans"/>
              <a:ea typeface="DM Sans"/>
              <a:cs typeface="DM Sans"/>
              <a:sym typeface="DM Sans"/>
            </a:endParaRPr>
          </a:p>
        </p:txBody>
      </p:sp>
      <p:pic>
        <p:nvPicPr>
          <p:cNvPr id="737" name="Google Shape;737;p141"/>
          <p:cNvPicPr preferRelativeResize="0"/>
          <p:nvPr/>
        </p:nvPicPr>
        <p:blipFill rotWithShape="1">
          <a:blip r:embed="rId4">
            <a:alphaModFix/>
          </a:blip>
          <a:srcRect/>
          <a:stretch/>
        </p:blipFill>
        <p:spPr>
          <a:xfrm>
            <a:off x="5926150" y="1365650"/>
            <a:ext cx="1958700" cy="2989595"/>
          </a:xfrm>
          <a:prstGeom prst="rect">
            <a:avLst/>
          </a:prstGeom>
          <a:noFill/>
          <a:ln>
            <a:noFill/>
          </a:ln>
        </p:spPr>
      </p:pic>
      <p:sp>
        <p:nvSpPr>
          <p:cNvPr id="738" name="Google Shape;738;p141"/>
          <p:cNvSpPr txBox="1"/>
          <p:nvPr/>
        </p:nvSpPr>
        <p:spPr>
          <a:xfrm>
            <a:off x="5865988" y="148070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18 - Parte I</a:t>
            </a:r>
            <a:endParaRPr sz="1600" i="0" u="none" strike="noStrike" cap="none">
              <a:solidFill>
                <a:schemeClr val="lt1"/>
              </a:solidFill>
              <a:latin typeface="DM Sans"/>
              <a:ea typeface="DM Sans"/>
              <a:cs typeface="DM Sans"/>
              <a:sym typeface="DM Sans"/>
            </a:endParaRPr>
          </a:p>
        </p:txBody>
      </p:sp>
      <p:cxnSp>
        <p:nvCxnSpPr>
          <p:cNvPr id="739" name="Google Shape;739;p141"/>
          <p:cNvCxnSpPr/>
          <p:nvPr/>
        </p:nvCxnSpPr>
        <p:spPr>
          <a:xfrm>
            <a:off x="6000663" y="2659250"/>
            <a:ext cx="1778400" cy="0"/>
          </a:xfrm>
          <a:prstGeom prst="straightConnector1">
            <a:avLst/>
          </a:prstGeom>
          <a:noFill/>
          <a:ln w="9525" cap="flat" cmpd="sng">
            <a:solidFill>
              <a:srgbClr val="434343"/>
            </a:solidFill>
            <a:prstDash val="solid"/>
            <a:round/>
            <a:headEnd type="none" w="sm" len="sm"/>
            <a:tailEnd type="none" w="sm" len="sm"/>
          </a:ln>
        </p:spPr>
      </p:cxnSp>
      <p:sp>
        <p:nvSpPr>
          <p:cNvPr id="740" name="Google Shape;740;p141"/>
          <p:cNvSpPr txBox="1"/>
          <p:nvPr/>
        </p:nvSpPr>
        <p:spPr>
          <a:xfrm>
            <a:off x="5953713" y="1931375"/>
            <a:ext cx="19287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DM Sans"/>
                <a:ea typeface="DM Sans"/>
                <a:cs typeface="DM Sans"/>
                <a:sym typeface="DM Sans"/>
              </a:rPr>
              <a:t>Logging y testing de performance</a:t>
            </a:r>
            <a:endParaRPr sz="1500" b="1" i="0" u="none" strike="noStrike" cap="none">
              <a:solidFill>
                <a:srgbClr val="999999"/>
              </a:solidFill>
              <a:latin typeface="DM Sans"/>
              <a:ea typeface="DM Sans"/>
              <a:cs typeface="DM Sans"/>
              <a:sym typeface="DM Sans"/>
            </a:endParaRPr>
          </a:p>
        </p:txBody>
      </p:sp>
      <p:cxnSp>
        <p:nvCxnSpPr>
          <p:cNvPr id="741" name="Google Shape;741;p141"/>
          <p:cNvCxnSpPr/>
          <p:nvPr/>
        </p:nvCxnSpPr>
        <p:spPr>
          <a:xfrm>
            <a:off x="6016288" y="1850000"/>
            <a:ext cx="1778400" cy="0"/>
          </a:xfrm>
          <a:prstGeom prst="straightConnector1">
            <a:avLst/>
          </a:prstGeom>
          <a:noFill/>
          <a:ln w="9525" cap="flat" cmpd="sng">
            <a:solidFill>
              <a:srgbClr val="434343"/>
            </a:solidFill>
            <a:prstDash val="solid"/>
            <a:round/>
            <a:headEnd type="none" w="sm" len="sm"/>
            <a:tailEnd type="none" w="sm" len="sm"/>
          </a:ln>
        </p:spPr>
      </p:cxnSp>
      <p:sp>
        <p:nvSpPr>
          <p:cNvPr id="742" name="Google Shape;742;p141"/>
          <p:cNvSpPr txBox="1"/>
          <p:nvPr/>
        </p:nvSpPr>
        <p:spPr>
          <a:xfrm>
            <a:off x="6008375" y="2643050"/>
            <a:ext cx="1778400" cy="369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endParaRPr sz="1200">
              <a:solidFill>
                <a:srgbClr val="999999"/>
              </a:solidFill>
              <a:latin typeface="DM Sans"/>
              <a:ea typeface="DM Sans"/>
              <a:cs typeface="DM Sans"/>
              <a:sym typeface="DM Sans"/>
            </a:endParaRPr>
          </a:p>
        </p:txBody>
      </p:sp>
      <p:sp>
        <p:nvSpPr>
          <p:cNvPr id="743" name="Google Shape;743;p141"/>
          <p:cNvSpPr txBox="1"/>
          <p:nvPr/>
        </p:nvSpPr>
        <p:spPr>
          <a:xfrm>
            <a:off x="1440600" y="2659250"/>
            <a:ext cx="2042700" cy="16623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rgbClr val="EA90FF"/>
              </a:buClr>
              <a:buSzPts val="1200"/>
              <a:buFont typeface="DM Sans"/>
              <a:buChar char="✓"/>
            </a:pPr>
            <a:r>
              <a:rPr lang="es" sz="1200">
                <a:solidFill>
                  <a:srgbClr val="B7B7B7"/>
                </a:solidFill>
                <a:uFill>
                  <a:noFill/>
                </a:uFill>
                <a:latin typeface="DM Sans"/>
                <a:ea typeface="DM Sans"/>
                <a:cs typeface="DM Sans"/>
                <a:sym typeface="DM Sans"/>
                <a:hlinkClick r:id="rId5" action="ppaction://hlinksldjump">
                  <a:extLst>
                    <a:ext uri="{A12FA001-AC4F-418D-AE19-62706E023703}">
                      <ahyp:hlinkClr xmlns="" xmlns:ahyp="http://schemas.microsoft.com/office/drawing/2018/hyperlinkcolor" val="tx"/>
                    </a:ext>
                  </a:extLst>
                </a:hlinkClick>
              </a:rPr>
              <a:t>Rendimiento en producción</a:t>
            </a:r>
            <a:endParaRPr sz="1200">
              <a:solidFill>
                <a:srgbClr val="B7B7B7"/>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B7B7B7"/>
              </a:solidFill>
              <a:latin typeface="DM Sans"/>
              <a:ea typeface="DM Sans"/>
              <a:cs typeface="DM Sans"/>
              <a:sym typeface="DM Sans"/>
            </a:endParaRPr>
          </a:p>
          <a:p>
            <a:pPr marL="457200" marR="0" lvl="0" indent="-304800" algn="l" rtl="0">
              <a:lnSpc>
                <a:spcPct val="100000"/>
              </a:lnSpc>
              <a:spcBef>
                <a:spcPts val="0"/>
              </a:spcBef>
              <a:spcAft>
                <a:spcPts val="0"/>
              </a:spcAft>
              <a:buClr>
                <a:srgbClr val="EA90FF"/>
              </a:buClr>
              <a:buSzPts val="1200"/>
              <a:buFont typeface="DM Sans"/>
              <a:buChar char="✓"/>
            </a:pPr>
            <a:r>
              <a:rPr lang="es" sz="1200">
                <a:solidFill>
                  <a:srgbClr val="B7B7B7"/>
                </a:solidFill>
                <a:uFill>
                  <a:noFill/>
                </a:uFill>
                <a:latin typeface="DM Sans"/>
                <a:ea typeface="DM Sans"/>
                <a:cs typeface="DM Sans"/>
                <a:sym typeface="DM Sans"/>
                <a:hlinkClick r:id="" action="ppaction://noaction">
                  <a:extLst>
                    <a:ext uri="{A12FA001-AC4F-418D-AE19-62706E023703}">
                      <ahyp:hlinkClr xmlns="" xmlns:ahyp="http://schemas.microsoft.com/office/drawing/2018/hyperlinkcolor" val="tx"/>
                    </a:ext>
                  </a:extLst>
                </a:hlinkClick>
              </a:rPr>
              <a:t>Comprensión con Brotli</a:t>
            </a:r>
            <a:endParaRPr sz="1200">
              <a:solidFill>
                <a:srgbClr val="B7B7B7"/>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B7B7B7"/>
              </a:solidFill>
              <a:latin typeface="DM Sans"/>
              <a:ea typeface="DM Sans"/>
              <a:cs typeface="DM Sans"/>
              <a:sym typeface="DM Sans"/>
            </a:endParaRPr>
          </a:p>
          <a:p>
            <a:pPr marL="457200" marR="0" lvl="0" indent="-304800" algn="l" rtl="0">
              <a:lnSpc>
                <a:spcPct val="100000"/>
              </a:lnSpc>
              <a:spcBef>
                <a:spcPts val="0"/>
              </a:spcBef>
              <a:spcAft>
                <a:spcPts val="0"/>
              </a:spcAft>
              <a:buClr>
                <a:srgbClr val="EA90FF"/>
              </a:buClr>
              <a:buSzPts val="1200"/>
              <a:buFont typeface="DM Sans"/>
              <a:buChar char="✓"/>
            </a:pPr>
            <a:r>
              <a:rPr lang="es" sz="1200">
                <a:solidFill>
                  <a:srgbClr val="B7B7B7"/>
                </a:solidFill>
                <a:uFill>
                  <a:noFill/>
                </a:uFill>
                <a:latin typeface="DM Sans"/>
                <a:ea typeface="DM Sans"/>
                <a:cs typeface="DM Sans"/>
                <a:sym typeface="DM Sans"/>
                <a:hlinkClick r:id="rId7" action="ppaction://hlinksldjump">
                  <a:extLst>
                    <a:ext uri="{A12FA001-AC4F-418D-AE19-62706E023703}">
                      <ahyp:hlinkClr xmlns="" xmlns:ahyp="http://schemas.microsoft.com/office/drawing/2018/hyperlinkcolor" val="tx"/>
                    </a:ext>
                  </a:extLst>
                </a:hlinkClick>
              </a:rPr>
              <a:t>Middleware para manejo de errores</a:t>
            </a:r>
            <a:endParaRPr sz="1200">
              <a:solidFill>
                <a:srgbClr val="B7B7B7"/>
              </a:solidFill>
              <a:latin typeface="DM Sans"/>
              <a:ea typeface="DM Sans"/>
              <a:cs typeface="DM Sans"/>
              <a:sym typeface="DM Sans"/>
            </a:endParaRPr>
          </a:p>
        </p:txBody>
      </p:sp>
      <p:sp>
        <p:nvSpPr>
          <p:cNvPr id="744" name="Google Shape;744;p141"/>
          <p:cNvSpPr txBox="1"/>
          <p:nvPr/>
        </p:nvSpPr>
        <p:spPr>
          <a:xfrm>
            <a:off x="5995425" y="2740625"/>
            <a:ext cx="1845300" cy="14775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chemeClr val="accent4"/>
              </a:buClr>
              <a:buSzPts val="1200"/>
              <a:buFont typeface="DM Sans"/>
              <a:buChar char="✓"/>
            </a:pPr>
            <a:r>
              <a:rPr lang="es" sz="1200">
                <a:solidFill>
                  <a:srgbClr val="B7B7B7"/>
                </a:solidFill>
                <a:uFill>
                  <a:noFill/>
                </a:uFill>
                <a:latin typeface="DM Sans"/>
                <a:ea typeface="DM Sans"/>
                <a:cs typeface="DM Sans"/>
                <a:sym typeface="DM Sans"/>
                <a:hlinkClick r:id="rId5" action="ppaction://hlinksldjump">
                  <a:extLst>
                    <a:ext uri="{A12FA001-AC4F-418D-AE19-62706E023703}">
                      <ahyp:hlinkClr xmlns="" xmlns:ahyp="http://schemas.microsoft.com/office/drawing/2018/hyperlinkcolor" val="tx"/>
                    </a:ext>
                  </a:extLst>
                </a:hlinkClick>
              </a:rPr>
              <a:t>Loggers</a:t>
            </a:r>
            <a:endParaRPr sz="1200">
              <a:solidFill>
                <a:srgbClr val="B7B7B7"/>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B7B7B7"/>
              </a:solidFill>
              <a:latin typeface="DM Sans"/>
              <a:ea typeface="DM Sans"/>
              <a:cs typeface="DM Sans"/>
              <a:sym typeface="DM Sans"/>
            </a:endParaRPr>
          </a:p>
          <a:p>
            <a:pPr marL="457200" marR="0" lvl="0" indent="-304800" algn="l" rtl="0">
              <a:lnSpc>
                <a:spcPct val="100000"/>
              </a:lnSpc>
              <a:spcBef>
                <a:spcPts val="0"/>
              </a:spcBef>
              <a:spcAft>
                <a:spcPts val="0"/>
              </a:spcAft>
              <a:buClr>
                <a:schemeClr val="accent4"/>
              </a:buClr>
              <a:buSzPts val="1200"/>
              <a:buFont typeface="DM Sans"/>
              <a:buChar char="✓"/>
            </a:pPr>
            <a:r>
              <a:rPr lang="es" sz="1200">
                <a:solidFill>
                  <a:srgbClr val="B7B7B7"/>
                </a:solidFill>
                <a:uFill>
                  <a:noFill/>
                </a:uFill>
                <a:latin typeface="DM Sans"/>
                <a:ea typeface="DM Sans"/>
                <a:cs typeface="DM Sans"/>
                <a:sym typeface="DM Sans"/>
                <a:hlinkClick r:id="rId6" action="ppaction://hlinksldjump">
                  <a:extLst>
                    <a:ext uri="{A12FA001-AC4F-418D-AE19-62706E023703}">
                      <ahyp:hlinkClr xmlns="" xmlns:ahyp="http://schemas.microsoft.com/office/drawing/2018/hyperlinkcolor" val="tx"/>
                    </a:ext>
                  </a:extLst>
                </a:hlinkClick>
              </a:rPr>
              <a:t>Testing de performance</a:t>
            </a:r>
            <a:endParaRPr sz="1200">
              <a:solidFill>
                <a:srgbClr val="B7B7B7"/>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B7B7B7"/>
              </a:solidFill>
              <a:latin typeface="DM Sans"/>
              <a:ea typeface="DM Sans"/>
              <a:cs typeface="DM Sans"/>
              <a:sym typeface="DM Sans"/>
            </a:endParaRPr>
          </a:p>
          <a:p>
            <a:pPr marL="457200" marR="0" lvl="0" indent="-304800" algn="l" rtl="0">
              <a:lnSpc>
                <a:spcPct val="100000"/>
              </a:lnSpc>
              <a:spcBef>
                <a:spcPts val="0"/>
              </a:spcBef>
              <a:spcAft>
                <a:spcPts val="0"/>
              </a:spcAft>
              <a:buClr>
                <a:schemeClr val="accent4"/>
              </a:buClr>
              <a:buSzPts val="1200"/>
              <a:buFont typeface="DM Sans"/>
              <a:buChar char="✓"/>
            </a:pPr>
            <a:r>
              <a:rPr lang="es" sz="1200">
                <a:solidFill>
                  <a:srgbClr val="B7B7B7"/>
                </a:solidFill>
                <a:uFill>
                  <a:noFill/>
                </a:uFill>
                <a:latin typeface="DM Sans"/>
                <a:ea typeface="DM Sans"/>
                <a:cs typeface="DM Sans"/>
                <a:sym typeface="DM Sans"/>
                <a:hlinkClick r:id="" action="ppaction://noaction">
                  <a:extLst>
                    <a:ext uri="{A12FA001-AC4F-418D-AE19-62706E023703}">
                      <ahyp:hlinkClr xmlns="" xmlns:ahyp="http://schemas.microsoft.com/office/drawing/2018/hyperlinkcolor" val="tx"/>
                    </a:ext>
                  </a:extLst>
                </a:hlinkClick>
              </a:rPr>
              <a:t>Testing avanzado de performance </a:t>
            </a:r>
            <a:endParaRPr sz="1200">
              <a:solidFill>
                <a:srgbClr val="B7B7B7"/>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142"/>
          <p:cNvSpPr txBox="1"/>
          <p:nvPr/>
        </p:nvSpPr>
        <p:spPr>
          <a:xfrm>
            <a:off x="527400" y="58232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Objetivos de la clase - Parte II</a:t>
            </a:r>
            <a:endParaRPr sz="3000" b="1">
              <a:solidFill>
                <a:srgbClr val="EAFF6A"/>
              </a:solidFill>
              <a:latin typeface="DM Sans"/>
              <a:ea typeface="DM Sans"/>
              <a:cs typeface="DM Sans"/>
              <a:sym typeface="DM Sans"/>
            </a:endParaRPr>
          </a:p>
        </p:txBody>
      </p:sp>
      <p:pic>
        <p:nvPicPr>
          <p:cNvPr id="750" name="Google Shape;750;p142"/>
          <p:cNvPicPr preferRelativeResize="0"/>
          <p:nvPr/>
        </p:nvPicPr>
        <p:blipFill>
          <a:blip r:embed="rId3">
            <a:alphaModFix/>
          </a:blip>
          <a:stretch>
            <a:fillRect/>
          </a:stretch>
        </p:blipFill>
        <p:spPr>
          <a:xfrm>
            <a:off x="2171713" y="1731263"/>
            <a:ext cx="196975" cy="196975"/>
          </a:xfrm>
          <a:prstGeom prst="rect">
            <a:avLst/>
          </a:prstGeom>
          <a:noFill/>
          <a:ln>
            <a:noFill/>
          </a:ln>
        </p:spPr>
      </p:pic>
      <p:sp>
        <p:nvSpPr>
          <p:cNvPr id="751" name="Google Shape;751;p142"/>
          <p:cNvSpPr txBox="1"/>
          <p:nvPr/>
        </p:nvSpPr>
        <p:spPr>
          <a:xfrm>
            <a:off x="2525050" y="1629650"/>
            <a:ext cx="4449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DM Sans"/>
                <a:ea typeface="DM Sans"/>
                <a:cs typeface="DM Sans"/>
                <a:sym typeface="DM Sans"/>
              </a:rPr>
              <a:t>Conocer y aplicar</a:t>
            </a:r>
            <a:r>
              <a:rPr lang="es">
                <a:solidFill>
                  <a:schemeClr val="lt1"/>
                </a:solidFill>
                <a:latin typeface="DM Sans"/>
                <a:ea typeface="DM Sans"/>
                <a:cs typeface="DM Sans"/>
                <a:sym typeface="DM Sans"/>
              </a:rPr>
              <a:t> NVM como manejador de versiones de node.</a:t>
            </a:r>
            <a:endParaRPr>
              <a:solidFill>
                <a:schemeClr val="lt1"/>
              </a:solidFill>
              <a:latin typeface="DM Sans"/>
              <a:ea typeface="DM Sans"/>
              <a:cs typeface="DM Sans"/>
              <a:sym typeface="DM Sans"/>
            </a:endParaRPr>
          </a:p>
        </p:txBody>
      </p:sp>
      <p:pic>
        <p:nvPicPr>
          <p:cNvPr id="752" name="Google Shape;752;p142"/>
          <p:cNvPicPr preferRelativeResize="0"/>
          <p:nvPr/>
        </p:nvPicPr>
        <p:blipFill>
          <a:blip r:embed="rId3">
            <a:alphaModFix/>
          </a:blip>
          <a:stretch>
            <a:fillRect/>
          </a:stretch>
        </p:blipFill>
        <p:spPr>
          <a:xfrm>
            <a:off x="2171713" y="2598350"/>
            <a:ext cx="196975" cy="196975"/>
          </a:xfrm>
          <a:prstGeom prst="rect">
            <a:avLst/>
          </a:prstGeom>
          <a:noFill/>
          <a:ln>
            <a:noFill/>
          </a:ln>
        </p:spPr>
      </p:pic>
      <p:cxnSp>
        <p:nvCxnSpPr>
          <p:cNvPr id="753" name="Google Shape;753;p142"/>
          <p:cNvCxnSpPr>
            <a:stCxn id="750" idx="2"/>
            <a:endCxn id="752" idx="0"/>
          </p:cNvCxnSpPr>
          <p:nvPr/>
        </p:nvCxnSpPr>
        <p:spPr>
          <a:xfrm rot="-5400000" flipH="1">
            <a:off x="1935400" y="2263037"/>
            <a:ext cx="670200" cy="600"/>
          </a:xfrm>
          <a:prstGeom prst="bentConnector3">
            <a:avLst>
              <a:gd name="adj1" fmla="val 49993"/>
            </a:avLst>
          </a:prstGeom>
          <a:noFill/>
          <a:ln w="9525" cap="flat" cmpd="sng">
            <a:solidFill>
              <a:srgbClr val="EAFF6A"/>
            </a:solidFill>
            <a:prstDash val="solid"/>
            <a:round/>
            <a:headEnd type="none" w="med" len="med"/>
            <a:tailEnd type="none" w="med" len="med"/>
          </a:ln>
        </p:spPr>
      </p:cxnSp>
      <p:sp>
        <p:nvSpPr>
          <p:cNvPr id="754" name="Google Shape;754;p142"/>
          <p:cNvSpPr txBox="1"/>
          <p:nvPr/>
        </p:nvSpPr>
        <p:spPr>
          <a:xfrm>
            <a:off x="2525050" y="3113600"/>
            <a:ext cx="358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DM Sans"/>
                <a:ea typeface="DM Sans"/>
                <a:cs typeface="DM Sans"/>
                <a:sym typeface="DM Sans"/>
              </a:rPr>
              <a:t>Crear</a:t>
            </a:r>
            <a:r>
              <a:rPr lang="es">
                <a:solidFill>
                  <a:schemeClr val="lt1"/>
                </a:solidFill>
                <a:latin typeface="DM Sans"/>
                <a:ea typeface="DM Sans"/>
                <a:cs typeface="DM Sans"/>
                <a:sym typeface="DM Sans"/>
              </a:rPr>
              <a:t> una dependencia propia para npm</a:t>
            </a:r>
            <a:endParaRPr>
              <a:solidFill>
                <a:schemeClr val="lt1"/>
              </a:solidFill>
              <a:latin typeface="DM Sans"/>
              <a:ea typeface="DM Sans"/>
              <a:cs typeface="DM Sans"/>
              <a:sym typeface="DM Sans"/>
            </a:endParaRPr>
          </a:p>
        </p:txBody>
      </p:sp>
      <p:pic>
        <p:nvPicPr>
          <p:cNvPr id="755" name="Google Shape;755;p142"/>
          <p:cNvPicPr preferRelativeResize="0"/>
          <p:nvPr/>
        </p:nvPicPr>
        <p:blipFill>
          <a:blip r:embed="rId3">
            <a:alphaModFix/>
          </a:blip>
          <a:stretch>
            <a:fillRect/>
          </a:stretch>
        </p:blipFill>
        <p:spPr>
          <a:xfrm>
            <a:off x="2169650" y="3258863"/>
            <a:ext cx="196975" cy="196975"/>
          </a:xfrm>
          <a:prstGeom prst="rect">
            <a:avLst/>
          </a:prstGeom>
          <a:noFill/>
          <a:ln>
            <a:noFill/>
          </a:ln>
        </p:spPr>
      </p:pic>
      <p:sp>
        <p:nvSpPr>
          <p:cNvPr id="756" name="Google Shape;756;p142"/>
          <p:cNvSpPr txBox="1"/>
          <p:nvPr/>
        </p:nvSpPr>
        <p:spPr>
          <a:xfrm>
            <a:off x="2525038" y="2479325"/>
            <a:ext cx="444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DM Sans"/>
                <a:ea typeface="DM Sans"/>
                <a:cs typeface="DM Sans"/>
                <a:sym typeface="DM Sans"/>
              </a:rPr>
              <a:t>Profundizar</a:t>
            </a:r>
            <a:r>
              <a:rPr lang="es">
                <a:solidFill>
                  <a:schemeClr val="lt1"/>
                </a:solidFill>
                <a:latin typeface="DM Sans"/>
                <a:ea typeface="DM Sans"/>
                <a:cs typeface="DM Sans"/>
                <a:sym typeface="DM Sans"/>
              </a:rPr>
              <a:t> sobre los administradores de paquetes</a:t>
            </a:r>
            <a:endParaRPr>
              <a:solidFill>
                <a:schemeClr val="lt1"/>
              </a:solidFill>
              <a:latin typeface="DM Sans"/>
              <a:ea typeface="DM Sans"/>
              <a:cs typeface="DM Sans"/>
              <a:sym typeface="DM Sans"/>
            </a:endParaRPr>
          </a:p>
        </p:txBody>
      </p:sp>
      <p:cxnSp>
        <p:nvCxnSpPr>
          <p:cNvPr id="757" name="Google Shape;757;p142"/>
          <p:cNvCxnSpPr>
            <a:stCxn id="752" idx="2"/>
          </p:cNvCxnSpPr>
          <p:nvPr/>
        </p:nvCxnSpPr>
        <p:spPr>
          <a:xfrm rot="5400000">
            <a:off x="2032750" y="3030975"/>
            <a:ext cx="473100" cy="1800"/>
          </a:xfrm>
          <a:prstGeom prst="bentConnector3">
            <a:avLst>
              <a:gd name="adj1" fmla="val 50000"/>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89"/>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89"/>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MAPA DE CONCEPTOS</a:t>
            </a:r>
            <a:endParaRPr sz="1400" b="0" i="0" u="none" strike="noStrike" cap="none">
              <a:solidFill>
                <a:srgbClr val="000000"/>
              </a:solidFill>
              <a:latin typeface="DM Sans"/>
              <a:ea typeface="DM Sans"/>
              <a:cs typeface="DM Sans"/>
              <a:sym typeface="DM Sans"/>
            </a:endParaRPr>
          </a:p>
        </p:txBody>
      </p:sp>
      <p:sp>
        <p:nvSpPr>
          <p:cNvPr id="332" name="Google Shape;332;p89"/>
          <p:cNvSpPr/>
          <p:nvPr/>
        </p:nvSpPr>
        <p:spPr>
          <a:xfrm>
            <a:off x="590775" y="1293009"/>
            <a:ext cx="1399200" cy="5802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Rendimiento en producción</a:t>
            </a:r>
            <a:endParaRPr sz="1200" b="0" i="0" u="none" strike="noStrike" cap="none">
              <a:solidFill>
                <a:srgbClr val="FFFFFF"/>
              </a:solidFill>
              <a:latin typeface="DM Sans"/>
              <a:ea typeface="DM Sans"/>
              <a:cs typeface="DM Sans"/>
              <a:sym typeface="DM Sans"/>
            </a:endParaRPr>
          </a:p>
        </p:txBody>
      </p:sp>
      <p:cxnSp>
        <p:nvCxnSpPr>
          <p:cNvPr id="333" name="Google Shape;333;p89"/>
          <p:cNvCxnSpPr>
            <a:stCxn id="334" idx="3"/>
            <a:endCxn id="335" idx="1"/>
          </p:cNvCxnSpPr>
          <p:nvPr/>
        </p:nvCxnSpPr>
        <p:spPr>
          <a:xfrm>
            <a:off x="1989981" y="1582489"/>
            <a:ext cx="600300" cy="600"/>
          </a:xfrm>
          <a:prstGeom prst="bentConnector3">
            <a:avLst>
              <a:gd name="adj1" fmla="val 50000"/>
            </a:avLst>
          </a:prstGeom>
          <a:noFill/>
          <a:ln w="9525" cap="flat" cmpd="sng">
            <a:solidFill>
              <a:srgbClr val="CCCCCC"/>
            </a:solidFill>
            <a:prstDash val="solid"/>
            <a:round/>
            <a:headEnd type="none" w="sm" len="sm"/>
            <a:tailEnd type="oval" w="med" len="med"/>
          </a:ln>
        </p:spPr>
      </p:cxnSp>
      <p:pic>
        <p:nvPicPr>
          <p:cNvPr id="336" name="Google Shape;336;p89" title="ícono de mapa de contenidos"/>
          <p:cNvPicPr preferRelativeResize="0"/>
          <p:nvPr/>
        </p:nvPicPr>
        <p:blipFill rotWithShape="1">
          <a:blip r:embed="rId3">
            <a:alphaModFix/>
          </a:blip>
          <a:srcRect/>
          <a:stretch/>
        </p:blipFill>
        <p:spPr>
          <a:xfrm>
            <a:off x="586275" y="533519"/>
            <a:ext cx="300599" cy="300618"/>
          </a:xfrm>
          <a:prstGeom prst="rect">
            <a:avLst/>
          </a:prstGeom>
          <a:noFill/>
          <a:ln>
            <a:noFill/>
          </a:ln>
        </p:spPr>
      </p:pic>
      <p:sp>
        <p:nvSpPr>
          <p:cNvPr id="335" name="Google Shape;335;p89"/>
          <p:cNvSpPr/>
          <p:nvPr/>
        </p:nvSpPr>
        <p:spPr>
          <a:xfrm>
            <a:off x="2590281" y="1292989"/>
            <a:ext cx="1596900" cy="58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Comprensión</a:t>
            </a:r>
            <a:endParaRPr sz="1200" b="0" i="0" u="none" strike="noStrike" cap="none">
              <a:solidFill>
                <a:srgbClr val="222222"/>
              </a:solidFill>
              <a:latin typeface="DM Sans"/>
              <a:ea typeface="DM Sans"/>
              <a:cs typeface="DM Sans"/>
              <a:sym typeface="DM Sans"/>
            </a:endParaRPr>
          </a:p>
        </p:txBody>
      </p:sp>
      <p:sp>
        <p:nvSpPr>
          <p:cNvPr id="337" name="Google Shape;337;p89"/>
          <p:cNvSpPr/>
          <p:nvPr/>
        </p:nvSpPr>
        <p:spPr>
          <a:xfrm>
            <a:off x="590775" y="2339934"/>
            <a:ext cx="1399200" cy="5802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Comprensión con Brotli</a:t>
            </a:r>
            <a:endParaRPr sz="1200" b="0" i="0" u="none" strike="noStrike" cap="none">
              <a:solidFill>
                <a:srgbClr val="FFFFFF"/>
              </a:solidFill>
              <a:latin typeface="DM Sans"/>
              <a:ea typeface="DM Sans"/>
              <a:cs typeface="DM Sans"/>
              <a:sym typeface="DM Sans"/>
            </a:endParaRPr>
          </a:p>
        </p:txBody>
      </p:sp>
      <p:cxnSp>
        <p:nvCxnSpPr>
          <p:cNvPr id="338" name="Google Shape;338;p89"/>
          <p:cNvCxnSpPr>
            <a:endCxn id="339" idx="1"/>
          </p:cNvCxnSpPr>
          <p:nvPr/>
        </p:nvCxnSpPr>
        <p:spPr>
          <a:xfrm>
            <a:off x="1989981" y="2629414"/>
            <a:ext cx="600300" cy="6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339" name="Google Shape;339;p89"/>
          <p:cNvSpPr/>
          <p:nvPr/>
        </p:nvSpPr>
        <p:spPr>
          <a:xfrm>
            <a:off x="2590281" y="2339914"/>
            <a:ext cx="1596900" cy="58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¿Qué es?</a:t>
            </a:r>
            <a:endParaRPr sz="1200" b="0" i="0" u="none" strike="noStrike" cap="none">
              <a:solidFill>
                <a:srgbClr val="222222"/>
              </a:solidFill>
              <a:latin typeface="DM Sans"/>
              <a:ea typeface="DM Sans"/>
              <a:cs typeface="DM Sans"/>
              <a:sym typeface="DM Sans"/>
            </a:endParaRPr>
          </a:p>
        </p:txBody>
      </p:sp>
      <p:sp>
        <p:nvSpPr>
          <p:cNvPr id="340" name="Google Shape;340;p89"/>
          <p:cNvSpPr/>
          <p:nvPr/>
        </p:nvSpPr>
        <p:spPr>
          <a:xfrm>
            <a:off x="590775" y="3599309"/>
            <a:ext cx="1399200" cy="5802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Middleware para manejo de errores</a:t>
            </a:r>
            <a:endParaRPr sz="1200" b="0" i="0" u="none" strike="noStrike" cap="none">
              <a:solidFill>
                <a:srgbClr val="FFFFFF"/>
              </a:solidFill>
              <a:latin typeface="DM Sans"/>
              <a:ea typeface="DM Sans"/>
              <a:cs typeface="DM Sans"/>
              <a:sym typeface="DM Sans"/>
            </a:endParaRPr>
          </a:p>
        </p:txBody>
      </p:sp>
      <p:cxnSp>
        <p:nvCxnSpPr>
          <p:cNvPr id="341" name="Google Shape;341;p89"/>
          <p:cNvCxnSpPr>
            <a:endCxn id="342" idx="1"/>
          </p:cNvCxnSpPr>
          <p:nvPr/>
        </p:nvCxnSpPr>
        <p:spPr>
          <a:xfrm>
            <a:off x="1989981" y="3888789"/>
            <a:ext cx="600300" cy="6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342" name="Google Shape;342;p89"/>
          <p:cNvSpPr/>
          <p:nvPr/>
        </p:nvSpPr>
        <p:spPr>
          <a:xfrm>
            <a:off x="2590281" y="3599289"/>
            <a:ext cx="1596900" cy="58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Flujo de errores</a:t>
            </a:r>
            <a:endParaRPr sz="1200" b="0" i="0" u="none" strike="noStrike" cap="none">
              <a:solidFill>
                <a:srgbClr val="222222"/>
              </a:solidFill>
              <a:latin typeface="DM Sans"/>
              <a:ea typeface="DM Sans"/>
              <a:cs typeface="DM Sans"/>
              <a:sym typeface="DM Sans"/>
            </a:endParaRPr>
          </a:p>
        </p:txBody>
      </p:sp>
      <p:cxnSp>
        <p:nvCxnSpPr>
          <p:cNvPr id="343" name="Google Shape;343;p89"/>
          <p:cNvCxnSpPr>
            <a:stCxn id="332" idx="2"/>
            <a:endCxn id="337" idx="0"/>
          </p:cNvCxnSpPr>
          <p:nvPr/>
        </p:nvCxnSpPr>
        <p:spPr>
          <a:xfrm rot="-5400000" flipH="1">
            <a:off x="1057275" y="2106309"/>
            <a:ext cx="466800" cy="600"/>
          </a:xfrm>
          <a:prstGeom prst="bentConnector3">
            <a:avLst>
              <a:gd name="adj1" fmla="val 49992"/>
            </a:avLst>
          </a:prstGeom>
          <a:noFill/>
          <a:ln w="9525" cap="flat" cmpd="sng">
            <a:solidFill>
              <a:srgbClr val="CCCCCC"/>
            </a:solidFill>
            <a:prstDash val="solid"/>
            <a:round/>
            <a:headEnd type="none" w="sm" len="sm"/>
            <a:tailEnd type="oval" w="med" len="med"/>
          </a:ln>
        </p:spPr>
      </p:cxnSp>
      <p:cxnSp>
        <p:nvCxnSpPr>
          <p:cNvPr id="344" name="Google Shape;344;p89"/>
          <p:cNvCxnSpPr>
            <a:stCxn id="337" idx="2"/>
            <a:endCxn id="340" idx="0"/>
          </p:cNvCxnSpPr>
          <p:nvPr/>
        </p:nvCxnSpPr>
        <p:spPr>
          <a:xfrm rot="-5400000" flipH="1">
            <a:off x="951075" y="3259434"/>
            <a:ext cx="679200" cy="600"/>
          </a:xfrm>
          <a:prstGeom prst="bentConnector3">
            <a:avLst>
              <a:gd name="adj1" fmla="val 49998"/>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43"/>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143"/>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MAPA DE CONCEPTOS</a:t>
            </a:r>
            <a:endParaRPr sz="1400" b="0" i="0" u="none" strike="noStrike" cap="none">
              <a:solidFill>
                <a:srgbClr val="000000"/>
              </a:solidFill>
              <a:latin typeface="DM Sans"/>
              <a:ea typeface="DM Sans"/>
              <a:cs typeface="DM Sans"/>
              <a:sym typeface="DM Sans"/>
            </a:endParaRPr>
          </a:p>
        </p:txBody>
      </p:sp>
      <p:sp>
        <p:nvSpPr>
          <p:cNvPr id="764" name="Google Shape;764;p143"/>
          <p:cNvSpPr/>
          <p:nvPr/>
        </p:nvSpPr>
        <p:spPr>
          <a:xfrm>
            <a:off x="588525" y="1379984"/>
            <a:ext cx="1399200" cy="5802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Node Version Manager</a:t>
            </a:r>
            <a:endParaRPr sz="1200" b="0" i="0" u="none" strike="noStrike" cap="none">
              <a:solidFill>
                <a:srgbClr val="FFFFFF"/>
              </a:solidFill>
              <a:latin typeface="DM Sans"/>
              <a:ea typeface="DM Sans"/>
              <a:cs typeface="DM Sans"/>
              <a:sym typeface="DM Sans"/>
            </a:endParaRPr>
          </a:p>
        </p:txBody>
      </p:sp>
      <p:sp>
        <p:nvSpPr>
          <p:cNvPr id="765" name="Google Shape;765;p143"/>
          <p:cNvSpPr/>
          <p:nvPr/>
        </p:nvSpPr>
        <p:spPr>
          <a:xfrm>
            <a:off x="588675" y="2374175"/>
            <a:ext cx="1399200" cy="5802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Administradores de paquetes</a:t>
            </a:r>
            <a:endParaRPr sz="1200" b="0" i="0" u="none" strike="noStrike" cap="none">
              <a:solidFill>
                <a:schemeClr val="lt1"/>
              </a:solidFill>
              <a:latin typeface="DM Sans"/>
              <a:ea typeface="DM Sans"/>
              <a:cs typeface="DM Sans"/>
              <a:sym typeface="DM Sans"/>
            </a:endParaRPr>
          </a:p>
        </p:txBody>
      </p:sp>
      <p:cxnSp>
        <p:nvCxnSpPr>
          <p:cNvPr id="766" name="Google Shape;766;p143"/>
          <p:cNvCxnSpPr>
            <a:stCxn id="764" idx="2"/>
            <a:endCxn id="765" idx="0"/>
          </p:cNvCxnSpPr>
          <p:nvPr/>
        </p:nvCxnSpPr>
        <p:spPr>
          <a:xfrm rot="-5400000" flipH="1">
            <a:off x="1081425" y="2166884"/>
            <a:ext cx="414000" cy="600"/>
          </a:xfrm>
          <a:prstGeom prst="bentConnector3">
            <a:avLst>
              <a:gd name="adj1" fmla="val 49999"/>
            </a:avLst>
          </a:prstGeom>
          <a:noFill/>
          <a:ln w="9525" cap="flat" cmpd="sng">
            <a:solidFill>
              <a:srgbClr val="CCCCCC"/>
            </a:solidFill>
            <a:prstDash val="solid"/>
            <a:round/>
            <a:headEnd type="none" w="sm" len="sm"/>
            <a:tailEnd type="oval" w="med" len="med"/>
          </a:ln>
        </p:spPr>
      </p:cxnSp>
      <p:cxnSp>
        <p:nvCxnSpPr>
          <p:cNvPr id="767" name="Google Shape;767;p143"/>
          <p:cNvCxnSpPr>
            <a:stCxn id="765" idx="3"/>
            <a:endCxn id="768" idx="1"/>
          </p:cNvCxnSpPr>
          <p:nvPr/>
        </p:nvCxnSpPr>
        <p:spPr>
          <a:xfrm>
            <a:off x="1987875" y="2664275"/>
            <a:ext cx="826200" cy="600"/>
          </a:xfrm>
          <a:prstGeom prst="bentConnector3">
            <a:avLst>
              <a:gd name="adj1" fmla="val 50005"/>
            </a:avLst>
          </a:prstGeom>
          <a:noFill/>
          <a:ln w="9525" cap="flat" cmpd="sng">
            <a:solidFill>
              <a:srgbClr val="CCCCCC"/>
            </a:solidFill>
            <a:prstDash val="solid"/>
            <a:round/>
            <a:headEnd type="none" w="sm" len="sm"/>
            <a:tailEnd type="oval" w="med" len="med"/>
          </a:ln>
        </p:spPr>
      </p:cxnSp>
      <p:pic>
        <p:nvPicPr>
          <p:cNvPr id="769" name="Google Shape;769;p143" title="ícono de mapa de contenidos"/>
          <p:cNvPicPr preferRelativeResize="0"/>
          <p:nvPr/>
        </p:nvPicPr>
        <p:blipFill rotWithShape="1">
          <a:blip r:embed="rId3">
            <a:alphaModFix/>
          </a:blip>
          <a:srcRect/>
          <a:stretch/>
        </p:blipFill>
        <p:spPr>
          <a:xfrm>
            <a:off x="586275" y="533519"/>
            <a:ext cx="300599" cy="300618"/>
          </a:xfrm>
          <a:prstGeom prst="rect">
            <a:avLst/>
          </a:prstGeom>
          <a:noFill/>
          <a:ln>
            <a:noFill/>
          </a:ln>
        </p:spPr>
      </p:pic>
      <p:sp>
        <p:nvSpPr>
          <p:cNvPr id="768" name="Google Shape;768;p143"/>
          <p:cNvSpPr/>
          <p:nvPr/>
        </p:nvSpPr>
        <p:spPr>
          <a:xfrm>
            <a:off x="2814156" y="2374164"/>
            <a:ext cx="1596900" cy="58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Alternativa de npm</a:t>
            </a:r>
            <a:endParaRPr sz="1200" b="0" i="0" u="none" strike="noStrike" cap="none">
              <a:solidFill>
                <a:srgbClr val="222222"/>
              </a:solidFill>
              <a:latin typeface="DM Sans"/>
              <a:ea typeface="DM Sans"/>
              <a:cs typeface="DM Sans"/>
              <a:sym typeface="DM Sans"/>
            </a:endParaRPr>
          </a:p>
        </p:txBody>
      </p:sp>
      <p:sp>
        <p:nvSpPr>
          <p:cNvPr id="770" name="Google Shape;770;p143"/>
          <p:cNvSpPr/>
          <p:nvPr/>
        </p:nvSpPr>
        <p:spPr>
          <a:xfrm>
            <a:off x="588525" y="3368375"/>
            <a:ext cx="1399200" cy="5802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Profundizando NPM</a:t>
            </a:r>
            <a:endParaRPr sz="1200" b="0" i="0" u="none" strike="noStrike" cap="none">
              <a:solidFill>
                <a:schemeClr val="lt1"/>
              </a:solidFill>
              <a:latin typeface="DM Sans"/>
              <a:ea typeface="DM Sans"/>
              <a:cs typeface="DM Sans"/>
              <a:sym typeface="DM Sans"/>
            </a:endParaRPr>
          </a:p>
        </p:txBody>
      </p:sp>
      <p:cxnSp>
        <p:nvCxnSpPr>
          <p:cNvPr id="771" name="Google Shape;771;p143"/>
          <p:cNvCxnSpPr>
            <a:endCxn id="770" idx="0"/>
          </p:cNvCxnSpPr>
          <p:nvPr/>
        </p:nvCxnSpPr>
        <p:spPr>
          <a:xfrm rot="-5400000" flipH="1">
            <a:off x="1080825" y="3161075"/>
            <a:ext cx="414000" cy="6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772" name="Google Shape;772;p143"/>
          <p:cNvCxnSpPr>
            <a:endCxn id="773" idx="1"/>
          </p:cNvCxnSpPr>
          <p:nvPr/>
        </p:nvCxnSpPr>
        <p:spPr>
          <a:xfrm>
            <a:off x="1987731" y="3657864"/>
            <a:ext cx="826200" cy="6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773" name="Google Shape;773;p143"/>
          <p:cNvSpPr/>
          <p:nvPr/>
        </p:nvSpPr>
        <p:spPr>
          <a:xfrm>
            <a:off x="2813931" y="3368364"/>
            <a:ext cx="1596900" cy="58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Creación de un módulo de npm</a:t>
            </a:r>
            <a:endParaRPr sz="1200" b="0" i="0" u="none" strike="noStrike" cap="none">
              <a:solidFill>
                <a:srgbClr val="222222"/>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44"/>
          <p:cNvSpPr txBox="1"/>
          <p:nvPr/>
        </p:nvSpPr>
        <p:spPr>
          <a:xfrm>
            <a:off x="46527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17 - Parte I</a:t>
            </a:r>
            <a:endParaRPr sz="1400" b="0" i="0" u="none" strike="noStrike" cap="none">
              <a:solidFill>
                <a:srgbClr val="000000"/>
              </a:solidFill>
              <a:latin typeface="DM Sans"/>
              <a:ea typeface="DM Sans"/>
              <a:cs typeface="DM Sans"/>
              <a:sym typeface="DM Sans"/>
            </a:endParaRPr>
          </a:p>
        </p:txBody>
      </p:sp>
      <p:sp>
        <p:nvSpPr>
          <p:cNvPr id="779" name="Google Shape;779;p144"/>
          <p:cNvSpPr txBox="1"/>
          <p:nvPr/>
        </p:nvSpPr>
        <p:spPr>
          <a:xfrm>
            <a:off x="425250" y="82227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Glosario</a:t>
            </a:r>
            <a:endParaRPr sz="4000" b="1" i="0" u="none" strike="noStrike" cap="none">
              <a:solidFill>
                <a:schemeClr val="dk1"/>
              </a:solidFill>
              <a:latin typeface="DM Sans"/>
              <a:ea typeface="DM Sans"/>
              <a:cs typeface="DM Sans"/>
              <a:sym typeface="DM Sans"/>
            </a:endParaRPr>
          </a:p>
        </p:txBody>
      </p:sp>
      <p:sp>
        <p:nvSpPr>
          <p:cNvPr id="780" name="Google Shape;780;p144"/>
          <p:cNvSpPr txBox="1"/>
          <p:nvPr/>
        </p:nvSpPr>
        <p:spPr>
          <a:xfrm>
            <a:off x="510700" y="1831775"/>
            <a:ext cx="8141100" cy="254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 sz="1350" b="1">
                <a:solidFill>
                  <a:schemeClr val="dk1"/>
                </a:solidFill>
                <a:highlight>
                  <a:srgbClr val="EAFF6A"/>
                </a:highlight>
                <a:latin typeface="DM Sans"/>
                <a:ea typeface="DM Sans"/>
                <a:cs typeface="DM Sans"/>
                <a:sym typeface="DM Sans"/>
              </a:rPr>
              <a:t>Brotli: </a:t>
            </a:r>
            <a:r>
              <a:rPr lang="es" sz="1350">
                <a:solidFill>
                  <a:schemeClr val="dk1"/>
                </a:solidFill>
                <a:latin typeface="DM Sans"/>
                <a:ea typeface="DM Sans"/>
                <a:cs typeface="DM Sans"/>
                <a:sym typeface="DM Sans"/>
              </a:rPr>
              <a:t>una alternativa “moderna” de Gzip, desarrollado por Google, ofrece un algoritmo cuya compresión puede resultar hasta 30% más efectiva que la compresión de Gzip. </a:t>
            </a: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endParaRPr sz="1350" b="1">
              <a:solidFill>
                <a:schemeClr val="dk1"/>
              </a:solidFill>
              <a:highlight>
                <a:srgbClr val="EAFF6A"/>
              </a:highlight>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r>
              <a:rPr lang="es" sz="1350" b="1">
                <a:solidFill>
                  <a:schemeClr val="dk1"/>
                </a:solidFill>
                <a:highlight>
                  <a:srgbClr val="EAFF6A"/>
                </a:highlight>
                <a:latin typeface="DM Sans"/>
                <a:ea typeface="DM Sans"/>
                <a:cs typeface="DM Sans"/>
                <a:sym typeface="DM Sans"/>
              </a:rPr>
              <a:t>Compresión:</a:t>
            </a:r>
            <a:r>
              <a:rPr lang="es" sz="1350" b="1">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aplicación de fuerzas equilibradas hacia adentro ("empujar") a diferentes puntos de un material o estructura</a:t>
            </a:r>
            <a:endParaRPr sz="1350">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2000"/>
              <a:buFont typeface="Arial"/>
              <a:buNone/>
            </a:pPr>
            <a:r>
              <a:rPr lang="es" sz="1350" b="1">
                <a:solidFill>
                  <a:schemeClr val="dk1"/>
                </a:solidFill>
                <a:highlight>
                  <a:srgbClr val="EAFF6A"/>
                </a:highlight>
                <a:latin typeface="DM Sans"/>
                <a:ea typeface="DM Sans"/>
                <a:cs typeface="DM Sans"/>
                <a:sym typeface="DM Sans"/>
              </a:rPr>
              <a:t/>
            </a:r>
            <a:br>
              <a:rPr lang="es" sz="1350" b="1">
                <a:solidFill>
                  <a:schemeClr val="dk1"/>
                </a:solidFill>
                <a:highlight>
                  <a:srgbClr val="EAFF6A"/>
                </a:highlight>
                <a:latin typeface="DM Sans"/>
                <a:ea typeface="DM Sans"/>
                <a:cs typeface="DM Sans"/>
                <a:sym typeface="DM Sans"/>
              </a:rPr>
            </a:br>
            <a:r>
              <a:rPr lang="es" sz="1350" b="1">
                <a:solidFill>
                  <a:schemeClr val="dk1"/>
                </a:solidFill>
                <a:highlight>
                  <a:srgbClr val="EAFF6A"/>
                </a:highlight>
                <a:latin typeface="DM Sans"/>
                <a:ea typeface="DM Sans"/>
                <a:cs typeface="DM Sans"/>
                <a:sym typeface="DM Sans"/>
              </a:rPr>
              <a:t>Gzip</a:t>
            </a:r>
            <a:r>
              <a:rPr lang="es" sz="1350" b="1" i="0" u="none" strike="noStrike" cap="none">
                <a:solidFill>
                  <a:schemeClr val="dk1"/>
                </a:solidFill>
                <a:latin typeface="DM Sans"/>
                <a:ea typeface="DM Sans"/>
                <a:cs typeface="DM Sans"/>
                <a:sym typeface="DM Sans"/>
              </a:rPr>
              <a:t>:</a:t>
            </a:r>
            <a:r>
              <a:rPr lang="es" sz="1350" b="1">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Gzip es el primer y más conocido modelo de compresión, es altamente utilizado y sencillo de utilizar.</a:t>
            </a:r>
            <a:endParaRPr sz="1350">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2000"/>
              <a:buFont typeface="Arial"/>
              <a:buNone/>
            </a:pPr>
            <a:endParaRPr sz="1350">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145"/>
          <p:cNvSpPr txBox="1"/>
          <p:nvPr/>
        </p:nvSpPr>
        <p:spPr>
          <a:xfrm>
            <a:off x="812253" y="2202300"/>
            <a:ext cx="75195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accent6"/>
                </a:solidFill>
                <a:latin typeface="DM Sans"/>
                <a:ea typeface="DM Sans"/>
                <a:cs typeface="DM Sans"/>
                <a:sym typeface="DM Sans"/>
              </a:rPr>
              <a:t>Node Version Manager</a:t>
            </a:r>
            <a:endParaRPr sz="4000" b="1" i="0" u="none" strike="noStrike" cap="none">
              <a:solidFill>
                <a:schemeClr val="accent6"/>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146"/>
          <p:cNvSpPr txBox="1"/>
          <p:nvPr/>
        </p:nvSpPr>
        <p:spPr>
          <a:xfrm>
            <a:off x="588075" y="455475"/>
            <a:ext cx="5117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Entendamos el problema</a:t>
            </a:r>
            <a:endParaRPr sz="4000" b="1" i="0" u="none" strike="noStrike" cap="none">
              <a:solidFill>
                <a:schemeClr val="dk1"/>
              </a:solidFill>
              <a:latin typeface="DM Sans"/>
              <a:ea typeface="DM Sans"/>
              <a:cs typeface="DM Sans"/>
              <a:sym typeface="DM Sans"/>
            </a:endParaRPr>
          </a:p>
        </p:txBody>
      </p:sp>
      <p:sp>
        <p:nvSpPr>
          <p:cNvPr id="791" name="Google Shape;791;p146"/>
          <p:cNvSpPr txBox="1"/>
          <p:nvPr/>
        </p:nvSpPr>
        <p:spPr>
          <a:xfrm>
            <a:off x="588075" y="1792350"/>
            <a:ext cx="5117100" cy="28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A estas alturas de tu trayectoria como desarrollador, seguramente habrás hecho ya un conjunto de proyectos de frontend y backend, y muy seguramente </a:t>
            </a:r>
            <a:r>
              <a:rPr lang="es" sz="1350" dirty="0" smtClean="0">
                <a:latin typeface="DM Sans"/>
                <a:ea typeface="DM Sans"/>
                <a:cs typeface="DM Sans"/>
                <a:sym typeface="DM Sans"/>
              </a:rPr>
              <a:t>los programas con </a:t>
            </a:r>
            <a:r>
              <a:rPr lang="es" sz="1350" dirty="0">
                <a:latin typeface="DM Sans"/>
                <a:ea typeface="DM Sans"/>
                <a:cs typeface="DM Sans"/>
                <a:sym typeface="DM Sans"/>
              </a:rPr>
              <a:t>las últimas versiones de node, ya que te gusta mantener tus herramientas siempre </a:t>
            </a:r>
            <a:r>
              <a:rPr lang="es" sz="1350" dirty="0" smtClean="0">
                <a:latin typeface="DM Sans"/>
                <a:ea typeface="DM Sans"/>
                <a:cs typeface="DM Sans"/>
                <a:sym typeface="DM Sans"/>
              </a:rPr>
              <a:t>actualizadas</a:t>
            </a:r>
            <a:r>
              <a:rPr lang="es" sz="1350" dirty="0" smtClean="0">
                <a:latin typeface="DM Sans"/>
                <a:ea typeface="DM Sans"/>
                <a:cs typeface="DM Sans"/>
                <a:sym typeface="DM Sans"/>
              </a:rPr>
              <a:t>.</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r>
              <a:rPr lang="es" sz="1350" dirty="0">
                <a:latin typeface="DM Sans"/>
                <a:ea typeface="DM Sans"/>
                <a:cs typeface="DM Sans"/>
                <a:sym typeface="DM Sans"/>
              </a:rPr>
              <a:t>Entonces, la empresa que recién te ha contratado te comenta que sus proyectos se trabajan en una versión de node anterior a la tuya. </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r>
              <a:rPr lang="es" sz="1350" b="1" dirty="0">
                <a:latin typeface="DM Sans"/>
                <a:ea typeface="DM Sans"/>
                <a:cs typeface="DM Sans"/>
                <a:sym typeface="DM Sans"/>
              </a:rPr>
              <a:t>¿Cómo puedo seguir trabajando en mis proyectos, mientras trabajo de manera simultánea con proyectos que necesitan de versiones anteriores?</a:t>
            </a:r>
            <a:endParaRPr sz="1350" b="1" dirty="0">
              <a:latin typeface="DM Sans"/>
              <a:ea typeface="DM Sans"/>
              <a:cs typeface="DM Sans"/>
              <a:sym typeface="DM Sans"/>
            </a:endParaRPr>
          </a:p>
        </p:txBody>
      </p:sp>
      <p:pic>
        <p:nvPicPr>
          <p:cNvPr id="792" name="Google Shape;792;p146"/>
          <p:cNvPicPr preferRelativeResize="0"/>
          <p:nvPr/>
        </p:nvPicPr>
        <p:blipFill>
          <a:blip r:embed="rId3">
            <a:alphaModFix/>
          </a:blip>
          <a:stretch>
            <a:fillRect/>
          </a:stretch>
        </p:blipFill>
        <p:spPr>
          <a:xfrm>
            <a:off x="6000700" y="1536925"/>
            <a:ext cx="2544600" cy="1516350"/>
          </a:xfrm>
          <a:prstGeom prst="rect">
            <a:avLst/>
          </a:prstGeom>
          <a:noFill/>
          <a:ln>
            <a:noFill/>
          </a:ln>
        </p:spPr>
      </p:pic>
      <p:sp>
        <p:nvSpPr>
          <p:cNvPr id="793" name="Google Shape;793;p146"/>
          <p:cNvSpPr txBox="1"/>
          <p:nvPr/>
        </p:nvSpPr>
        <p:spPr>
          <a:xfrm rot="-811">
            <a:off x="6000693" y="1279103"/>
            <a:ext cx="25446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b="1">
                <a:latin typeface="DM Sans"/>
                <a:ea typeface="DM Sans"/>
                <a:cs typeface="DM Sans"/>
                <a:sym typeface="DM Sans"/>
              </a:rPr>
              <a:t>  Version 17.6.0</a:t>
            </a:r>
            <a:endParaRPr sz="1500" b="1">
              <a:latin typeface="DM Sans"/>
              <a:ea typeface="DM Sans"/>
              <a:cs typeface="DM Sans"/>
              <a:sym typeface="DM Sans"/>
            </a:endParaRPr>
          </a:p>
        </p:txBody>
      </p:sp>
      <p:sp>
        <p:nvSpPr>
          <p:cNvPr id="794" name="Google Shape;794;p146"/>
          <p:cNvSpPr txBox="1"/>
          <p:nvPr/>
        </p:nvSpPr>
        <p:spPr>
          <a:xfrm>
            <a:off x="6000700" y="3677525"/>
            <a:ext cx="25446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b="1">
                <a:latin typeface="DM Sans"/>
                <a:ea typeface="DM Sans"/>
                <a:cs typeface="DM Sans"/>
                <a:sym typeface="DM Sans"/>
              </a:rPr>
              <a:t>  Version 15.11.0</a:t>
            </a:r>
            <a:endParaRPr sz="1500" b="1">
              <a:latin typeface="DM Sans"/>
              <a:ea typeface="DM Sans"/>
              <a:cs typeface="DM Sans"/>
              <a:sym typeface="DM Sans"/>
            </a:endParaRPr>
          </a:p>
        </p:txBody>
      </p:sp>
      <p:pic>
        <p:nvPicPr>
          <p:cNvPr id="795" name="Google Shape;795;p146"/>
          <p:cNvPicPr preferRelativeResize="0"/>
          <p:nvPr/>
        </p:nvPicPr>
        <p:blipFill>
          <a:blip r:embed="rId4">
            <a:alphaModFix/>
          </a:blip>
          <a:stretch>
            <a:fillRect/>
          </a:stretch>
        </p:blipFill>
        <p:spPr>
          <a:xfrm>
            <a:off x="7026700" y="3053275"/>
            <a:ext cx="492600" cy="492600"/>
          </a:xfrm>
          <a:prstGeom prst="rect">
            <a:avLst/>
          </a:prstGeom>
          <a:noFill/>
          <a:ln>
            <a:noFill/>
          </a:ln>
        </p:spPr>
      </p:pic>
      <p:sp>
        <p:nvSpPr>
          <p:cNvPr id="796" name="Google Shape;796;p146"/>
          <p:cNvSpPr/>
          <p:nvPr/>
        </p:nvSpPr>
        <p:spPr>
          <a:xfrm>
            <a:off x="6000700" y="1164625"/>
            <a:ext cx="2544600" cy="287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7" name="Google Shape;797;p146"/>
          <p:cNvPicPr preferRelativeResize="0"/>
          <p:nvPr/>
        </p:nvPicPr>
        <p:blipFill>
          <a:blip r:embed="rId3">
            <a:alphaModFix/>
          </a:blip>
          <a:stretch>
            <a:fillRect/>
          </a:stretch>
        </p:blipFill>
        <p:spPr>
          <a:xfrm>
            <a:off x="6000700" y="1422750"/>
            <a:ext cx="2544600" cy="1516350"/>
          </a:xfrm>
          <a:prstGeom prst="rect">
            <a:avLst/>
          </a:prstGeom>
          <a:noFill/>
          <a:ln>
            <a:noFill/>
          </a:ln>
        </p:spPr>
      </p:pic>
      <p:sp>
        <p:nvSpPr>
          <p:cNvPr id="798" name="Google Shape;798;p146"/>
          <p:cNvSpPr txBox="1"/>
          <p:nvPr/>
        </p:nvSpPr>
        <p:spPr>
          <a:xfrm rot="-811">
            <a:off x="6000693" y="1164928"/>
            <a:ext cx="25446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b="1">
                <a:latin typeface="DM Sans"/>
                <a:ea typeface="DM Sans"/>
                <a:cs typeface="DM Sans"/>
                <a:sym typeface="DM Sans"/>
              </a:rPr>
              <a:t>  Versión 17.6.0</a:t>
            </a:r>
            <a:endParaRPr sz="1500" b="1">
              <a:latin typeface="DM Sans"/>
              <a:ea typeface="DM Sans"/>
              <a:cs typeface="DM Sans"/>
              <a:sym typeface="DM Sans"/>
            </a:endParaRPr>
          </a:p>
        </p:txBody>
      </p:sp>
      <p:sp>
        <p:nvSpPr>
          <p:cNvPr id="799" name="Google Shape;799;p146"/>
          <p:cNvSpPr txBox="1"/>
          <p:nvPr/>
        </p:nvSpPr>
        <p:spPr>
          <a:xfrm>
            <a:off x="6000700" y="3563350"/>
            <a:ext cx="25446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b="1">
                <a:latin typeface="DM Sans"/>
                <a:ea typeface="DM Sans"/>
                <a:cs typeface="DM Sans"/>
                <a:sym typeface="DM Sans"/>
              </a:rPr>
              <a:t>  Versión 15.11.0</a:t>
            </a:r>
            <a:endParaRPr sz="1500" b="1">
              <a:latin typeface="DM Sans"/>
              <a:ea typeface="DM Sans"/>
              <a:cs typeface="DM Sans"/>
              <a:sym typeface="DM Sans"/>
            </a:endParaRPr>
          </a:p>
        </p:txBody>
      </p:sp>
      <p:pic>
        <p:nvPicPr>
          <p:cNvPr id="800" name="Google Shape;800;p146"/>
          <p:cNvPicPr preferRelativeResize="0"/>
          <p:nvPr/>
        </p:nvPicPr>
        <p:blipFill>
          <a:blip r:embed="rId4">
            <a:alphaModFix/>
          </a:blip>
          <a:stretch>
            <a:fillRect/>
          </a:stretch>
        </p:blipFill>
        <p:spPr>
          <a:xfrm>
            <a:off x="7026700" y="2939100"/>
            <a:ext cx="492600" cy="4926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14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Node Version Manager</a:t>
            </a:r>
            <a:endParaRPr sz="4000" b="1" i="0" u="none" strike="noStrike" cap="none">
              <a:solidFill>
                <a:schemeClr val="dk1"/>
              </a:solidFill>
              <a:latin typeface="DM Sans"/>
              <a:ea typeface="DM Sans"/>
              <a:cs typeface="DM Sans"/>
              <a:sym typeface="DM Sans"/>
            </a:endParaRPr>
          </a:p>
        </p:txBody>
      </p:sp>
      <p:sp>
        <p:nvSpPr>
          <p:cNvPr id="806" name="Google Shape;806;p147"/>
          <p:cNvSpPr txBox="1"/>
          <p:nvPr/>
        </p:nvSpPr>
        <p:spPr>
          <a:xfrm>
            <a:off x="473350" y="1908175"/>
            <a:ext cx="3834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latin typeface="DM Sans"/>
                <a:ea typeface="DM Sans"/>
                <a:cs typeface="DM Sans"/>
                <a:sym typeface="DM Sans"/>
              </a:rPr>
              <a:t>NVM </a:t>
            </a:r>
            <a:r>
              <a:rPr lang="es" sz="1350">
                <a:latin typeface="DM Sans"/>
                <a:ea typeface="DM Sans"/>
                <a:cs typeface="DM Sans"/>
                <a:sym typeface="DM Sans"/>
              </a:rPr>
              <a:t>es un software que nos permitirá descargar, instalar y cambiar de versiones de node siempre que lo necesitemos.</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Así, podemos contar con un conjunto de entornos distintos para poder trabajar con múltiples proyectos que requieran ciertas compatibilidades, sin afectar los proyectos con los que previamente trabajamos. </a:t>
            </a:r>
            <a:endParaRPr sz="1350">
              <a:latin typeface="DM Sans"/>
              <a:ea typeface="DM Sans"/>
              <a:cs typeface="DM Sans"/>
              <a:sym typeface="DM Sans"/>
            </a:endParaRPr>
          </a:p>
        </p:txBody>
      </p:sp>
      <p:sp>
        <p:nvSpPr>
          <p:cNvPr id="807" name="Google Shape;807;p147"/>
          <p:cNvSpPr txBox="1"/>
          <p:nvPr/>
        </p:nvSpPr>
        <p:spPr>
          <a:xfrm>
            <a:off x="4527575" y="1908175"/>
            <a:ext cx="3834600" cy="143113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dirty="0">
                <a:latin typeface="DM Sans"/>
                <a:ea typeface="DM Sans"/>
                <a:cs typeface="DM Sans"/>
                <a:sym typeface="DM Sans"/>
              </a:rPr>
              <a:t>Además, éste nos puede servir para probar las funcionalidades de los nuevos releases de node antes de que sean implementados en sus versiones estables (como el más reciente </a:t>
            </a:r>
            <a:r>
              <a:rPr lang="es" sz="1350" dirty="0" smtClean="0">
                <a:latin typeface="DM Sans"/>
                <a:ea typeface="DM Sans"/>
                <a:cs typeface="DM Sans"/>
                <a:sym typeface="DM Sans"/>
              </a:rPr>
              <a:t>flag “--watch” que básicamente cumple la misma función que nodemon).</a:t>
            </a:r>
            <a:endParaRPr sz="1350" dirty="0">
              <a:latin typeface="DM Sans"/>
              <a:ea typeface="DM Sans"/>
              <a:cs typeface="DM Sans"/>
              <a:sym typeface="DM Sans"/>
            </a:endParaRPr>
          </a:p>
        </p:txBody>
      </p:sp>
      <p:pic>
        <p:nvPicPr>
          <p:cNvPr id="808" name="Google Shape;808;p147"/>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48"/>
          <p:cNvSpPr txBox="1"/>
          <p:nvPr/>
        </p:nvSpPr>
        <p:spPr>
          <a:xfrm>
            <a:off x="1714350" y="1299025"/>
            <a:ext cx="5990100" cy="35949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s" sz="1350" dirty="0">
                <a:solidFill>
                  <a:schemeClr val="dk1"/>
                </a:solidFill>
                <a:highlight>
                  <a:schemeClr val="lt1"/>
                </a:highlight>
                <a:latin typeface="DM Sans"/>
                <a:ea typeface="DM Sans"/>
                <a:cs typeface="DM Sans"/>
                <a:sym typeface="DM Sans"/>
              </a:rPr>
              <a:t>Primero, descargarlo desde </a:t>
            </a:r>
            <a:r>
              <a:rPr lang="es" sz="1350" u="sng" dirty="0">
                <a:solidFill>
                  <a:schemeClr val="hlink"/>
                </a:solidFill>
                <a:highlight>
                  <a:schemeClr val="lt1"/>
                </a:highlight>
                <a:latin typeface="DM Sans"/>
                <a:ea typeface="DM Sans"/>
                <a:cs typeface="DM Sans"/>
                <a:sym typeface="DM Sans"/>
                <a:hlinkClick r:id="rId3"/>
              </a:rPr>
              <a:t>la página de versiones de NVM</a:t>
            </a:r>
            <a:r>
              <a:rPr lang="es" sz="1350" dirty="0">
                <a:solidFill>
                  <a:schemeClr val="dk1"/>
                </a:solidFill>
                <a:highlight>
                  <a:schemeClr val="lt1"/>
                </a:highlight>
                <a:latin typeface="DM Sans"/>
                <a:ea typeface="DM Sans"/>
                <a:cs typeface="DM Sans"/>
                <a:sym typeface="DM Sans"/>
              </a:rPr>
              <a:t>.</a:t>
            </a:r>
            <a:endParaRPr sz="1350" dirty="0">
              <a:solidFill>
                <a:schemeClr val="dk1"/>
              </a:solidFill>
              <a:highlight>
                <a:schemeClr val="lt1"/>
              </a:highlight>
              <a:latin typeface="DM Sans"/>
              <a:ea typeface="DM Sans"/>
              <a:cs typeface="DM Sans"/>
              <a:sym typeface="DM Sans"/>
            </a:endParaRPr>
          </a:p>
          <a:p>
            <a:pPr marL="0" lvl="0" indent="0" algn="l" rtl="0">
              <a:lnSpc>
                <a:spcPct val="115000"/>
              </a:lnSpc>
              <a:spcBef>
                <a:spcPts val="0"/>
              </a:spcBef>
              <a:spcAft>
                <a:spcPts val="0"/>
              </a:spcAft>
              <a:buNone/>
            </a:pPr>
            <a:endParaRPr sz="1350" dirty="0">
              <a:solidFill>
                <a:schemeClr val="dk1"/>
              </a:solidFill>
              <a:highlight>
                <a:schemeClr val="lt1"/>
              </a:highlight>
              <a:latin typeface="DM Sans"/>
              <a:ea typeface="DM Sans"/>
              <a:cs typeface="DM Sans"/>
              <a:sym typeface="DM Sans"/>
            </a:endParaRPr>
          </a:p>
          <a:p>
            <a:pPr marL="457200" lvl="0" indent="0" algn="l" rtl="0">
              <a:lnSpc>
                <a:spcPct val="115000"/>
              </a:lnSpc>
              <a:spcBef>
                <a:spcPts val="0"/>
              </a:spcBef>
              <a:spcAft>
                <a:spcPts val="0"/>
              </a:spcAft>
              <a:buNone/>
            </a:pPr>
            <a:r>
              <a:rPr lang="es" sz="1350" dirty="0">
                <a:solidFill>
                  <a:schemeClr val="dk1"/>
                </a:solidFill>
                <a:highlight>
                  <a:schemeClr val="lt1"/>
                </a:highlight>
                <a:latin typeface="DM Sans"/>
                <a:ea typeface="DM Sans"/>
                <a:cs typeface="DM Sans"/>
                <a:sym typeface="DM Sans"/>
              </a:rPr>
              <a:t>Luego, debemos asegurarnos de eliminar la versión de Node y </a:t>
            </a:r>
            <a:r>
              <a:rPr lang="es" sz="1350" i="1" dirty="0">
                <a:solidFill>
                  <a:schemeClr val="dk1"/>
                </a:solidFill>
                <a:highlight>
                  <a:schemeClr val="lt1"/>
                </a:highlight>
                <a:latin typeface="DM Sans"/>
                <a:ea typeface="DM Sans"/>
                <a:cs typeface="DM Sans"/>
                <a:sym typeface="DM Sans"/>
              </a:rPr>
              <a:t>npm</a:t>
            </a:r>
            <a:r>
              <a:rPr lang="es" sz="1350" dirty="0">
                <a:solidFill>
                  <a:schemeClr val="dk1"/>
                </a:solidFill>
                <a:highlight>
                  <a:schemeClr val="lt1"/>
                </a:highlight>
                <a:latin typeface="DM Sans"/>
                <a:ea typeface="DM Sans"/>
                <a:cs typeface="DM Sans"/>
                <a:sym typeface="DM Sans"/>
              </a:rPr>
              <a:t> que tengamos instaladas en nuestro sistema, previo a instalar </a:t>
            </a:r>
            <a:r>
              <a:rPr lang="es" sz="1350" i="1" dirty="0">
                <a:solidFill>
                  <a:schemeClr val="dk1"/>
                </a:solidFill>
                <a:highlight>
                  <a:schemeClr val="lt1"/>
                </a:highlight>
                <a:latin typeface="DM Sans"/>
                <a:ea typeface="DM Sans"/>
                <a:cs typeface="DM Sans"/>
                <a:sym typeface="DM Sans"/>
              </a:rPr>
              <a:t>nvm</a:t>
            </a:r>
            <a:r>
              <a:rPr lang="es" sz="1350" dirty="0">
                <a:solidFill>
                  <a:schemeClr val="dk1"/>
                </a:solidFill>
                <a:highlight>
                  <a:schemeClr val="lt1"/>
                </a:highlight>
                <a:latin typeface="DM Sans"/>
                <a:ea typeface="DM Sans"/>
                <a:cs typeface="DM Sans"/>
                <a:sym typeface="DM Sans"/>
              </a:rPr>
              <a:t>.</a:t>
            </a:r>
            <a:endParaRPr sz="1350" dirty="0">
              <a:solidFill>
                <a:schemeClr val="dk1"/>
              </a:solidFill>
              <a:highlight>
                <a:schemeClr val="lt1"/>
              </a:highlight>
              <a:latin typeface="DM Sans"/>
              <a:ea typeface="DM Sans"/>
              <a:cs typeface="DM Sans"/>
              <a:sym typeface="DM Sans"/>
            </a:endParaRPr>
          </a:p>
          <a:p>
            <a:pPr marL="457200" lvl="0" indent="0" algn="l" rtl="0">
              <a:lnSpc>
                <a:spcPct val="115000"/>
              </a:lnSpc>
              <a:spcBef>
                <a:spcPts val="0"/>
              </a:spcBef>
              <a:spcAft>
                <a:spcPts val="0"/>
              </a:spcAft>
              <a:buNone/>
            </a:pPr>
            <a:endParaRPr sz="1350" dirty="0">
              <a:solidFill>
                <a:schemeClr val="dk1"/>
              </a:solidFill>
              <a:highlight>
                <a:schemeClr val="lt1"/>
              </a:highlight>
              <a:latin typeface="DM Sans"/>
              <a:ea typeface="DM Sans"/>
              <a:cs typeface="DM Sans"/>
              <a:sym typeface="DM Sans"/>
            </a:endParaRPr>
          </a:p>
          <a:p>
            <a:pPr marL="457200" lvl="0" indent="0" algn="l" rtl="0">
              <a:lnSpc>
                <a:spcPct val="115000"/>
              </a:lnSpc>
              <a:spcBef>
                <a:spcPts val="0"/>
              </a:spcBef>
              <a:spcAft>
                <a:spcPts val="0"/>
              </a:spcAft>
              <a:buNone/>
            </a:pPr>
            <a:r>
              <a:rPr lang="es" sz="1350" dirty="0">
                <a:solidFill>
                  <a:schemeClr val="dk1"/>
                </a:solidFill>
                <a:highlight>
                  <a:schemeClr val="lt1"/>
                </a:highlight>
                <a:latin typeface="DM Sans"/>
                <a:ea typeface="DM Sans"/>
                <a:cs typeface="DM Sans"/>
                <a:sym typeface="DM Sans"/>
              </a:rPr>
              <a:t>Ejecutar el instalador y seguir los pasos que indica. Aceptar los términos, luego elegir la ruta de instalación. </a:t>
            </a:r>
            <a:endParaRPr sz="1350" dirty="0">
              <a:solidFill>
                <a:schemeClr val="dk1"/>
              </a:solidFill>
              <a:highlight>
                <a:schemeClr val="lt1"/>
              </a:highlight>
              <a:latin typeface="DM Sans"/>
              <a:ea typeface="DM Sans"/>
              <a:cs typeface="DM Sans"/>
              <a:sym typeface="DM Sans"/>
            </a:endParaRPr>
          </a:p>
          <a:p>
            <a:pPr marL="457200" lvl="0" indent="0" algn="l" rtl="0">
              <a:lnSpc>
                <a:spcPct val="115000"/>
              </a:lnSpc>
              <a:spcBef>
                <a:spcPts val="0"/>
              </a:spcBef>
              <a:spcAft>
                <a:spcPts val="0"/>
              </a:spcAft>
              <a:buNone/>
            </a:pPr>
            <a:endParaRPr sz="1350" dirty="0">
              <a:solidFill>
                <a:schemeClr val="dk1"/>
              </a:solidFill>
              <a:highlight>
                <a:schemeClr val="lt1"/>
              </a:highlight>
              <a:latin typeface="DM Sans"/>
              <a:ea typeface="DM Sans"/>
              <a:cs typeface="DM Sans"/>
              <a:sym typeface="DM Sans"/>
            </a:endParaRPr>
          </a:p>
          <a:p>
            <a:pPr marL="457200" lvl="0" indent="0" algn="l" rtl="0">
              <a:lnSpc>
                <a:spcPct val="115000"/>
              </a:lnSpc>
              <a:spcBef>
                <a:spcPts val="0"/>
              </a:spcBef>
              <a:spcAft>
                <a:spcPts val="0"/>
              </a:spcAft>
              <a:buNone/>
            </a:pPr>
            <a:r>
              <a:rPr lang="es" sz="1350" dirty="0">
                <a:solidFill>
                  <a:schemeClr val="dk1"/>
                </a:solidFill>
                <a:highlight>
                  <a:schemeClr val="lt1"/>
                </a:highlight>
                <a:latin typeface="DM Sans"/>
                <a:ea typeface="DM Sans"/>
                <a:cs typeface="DM Sans"/>
                <a:sym typeface="DM Sans"/>
              </a:rPr>
              <a:t>Además, tendremos que definir el directorio de instalación de Node que funcionará como un enlace simbólico que apunta a la versión actualmente utilizada de Node.</a:t>
            </a:r>
            <a:endParaRPr sz="1350" dirty="0">
              <a:solidFill>
                <a:schemeClr val="dk1"/>
              </a:solidFill>
              <a:highlight>
                <a:schemeClr val="lt1"/>
              </a:highlight>
              <a:latin typeface="DM Sans"/>
              <a:ea typeface="DM Sans"/>
              <a:cs typeface="DM Sans"/>
              <a:sym typeface="DM Sans"/>
            </a:endParaRPr>
          </a:p>
        </p:txBody>
      </p:sp>
      <p:sp>
        <p:nvSpPr>
          <p:cNvPr id="814" name="Google Shape;814;p148"/>
          <p:cNvSpPr txBox="1"/>
          <p:nvPr/>
        </p:nvSpPr>
        <p:spPr>
          <a:xfrm>
            <a:off x="340950" y="273700"/>
            <a:ext cx="6783000" cy="76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4000" b="1">
                <a:latin typeface="DM Sans"/>
                <a:ea typeface="DM Sans"/>
                <a:cs typeface="DM Sans"/>
                <a:sym typeface="DM Sans"/>
              </a:rPr>
              <a:t>Instalar NVM en Windows</a:t>
            </a:r>
            <a:endParaRPr sz="4000" b="1">
              <a:latin typeface="DM Sans"/>
              <a:ea typeface="DM Sans"/>
              <a:cs typeface="DM Sans"/>
              <a:sym typeface="DM Sans"/>
            </a:endParaRPr>
          </a:p>
        </p:txBody>
      </p:sp>
      <p:sp>
        <p:nvSpPr>
          <p:cNvPr id="815" name="Google Shape;815;p148"/>
          <p:cNvSpPr/>
          <p:nvPr/>
        </p:nvSpPr>
        <p:spPr>
          <a:xfrm>
            <a:off x="1863593" y="1423550"/>
            <a:ext cx="190500" cy="198600"/>
          </a:xfrm>
          <a:prstGeom prst="ellipse">
            <a:avLst/>
          </a:prstGeom>
          <a:solidFill>
            <a:srgbClr val="DEF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highlight>
                <a:srgbClr val="EAFF6A"/>
              </a:highlight>
            </a:endParaRPr>
          </a:p>
        </p:txBody>
      </p:sp>
      <p:sp>
        <p:nvSpPr>
          <p:cNvPr id="816" name="Google Shape;816;p148"/>
          <p:cNvSpPr txBox="1"/>
          <p:nvPr/>
        </p:nvSpPr>
        <p:spPr>
          <a:xfrm>
            <a:off x="1954321" y="2163259"/>
            <a:ext cx="190500" cy="24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Light"/>
              <a:ea typeface="Helvetica Neue Light"/>
              <a:cs typeface="Helvetica Neue Light"/>
              <a:sym typeface="Helvetica Neue Light"/>
            </a:endParaRPr>
          </a:p>
        </p:txBody>
      </p:sp>
      <p:sp>
        <p:nvSpPr>
          <p:cNvPr id="817" name="Google Shape;817;p148"/>
          <p:cNvSpPr/>
          <p:nvPr/>
        </p:nvSpPr>
        <p:spPr>
          <a:xfrm>
            <a:off x="1914296" y="1476350"/>
            <a:ext cx="89100" cy="93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highlight>
                <a:srgbClr val="222222"/>
              </a:highlight>
            </a:endParaRPr>
          </a:p>
        </p:txBody>
      </p:sp>
      <p:sp>
        <p:nvSpPr>
          <p:cNvPr id="818" name="Google Shape;818;p148"/>
          <p:cNvSpPr/>
          <p:nvPr/>
        </p:nvSpPr>
        <p:spPr>
          <a:xfrm>
            <a:off x="1863593" y="2049925"/>
            <a:ext cx="190500" cy="198600"/>
          </a:xfrm>
          <a:prstGeom prst="ellipse">
            <a:avLst/>
          </a:prstGeom>
          <a:solidFill>
            <a:srgbClr val="DEF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highlight>
                <a:srgbClr val="EAFF6A"/>
              </a:highlight>
            </a:endParaRPr>
          </a:p>
        </p:txBody>
      </p:sp>
      <p:sp>
        <p:nvSpPr>
          <p:cNvPr id="819" name="Google Shape;819;p148"/>
          <p:cNvSpPr/>
          <p:nvPr/>
        </p:nvSpPr>
        <p:spPr>
          <a:xfrm>
            <a:off x="1914296" y="2102725"/>
            <a:ext cx="89100" cy="93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highlight>
                <a:srgbClr val="222222"/>
              </a:highlight>
            </a:endParaRPr>
          </a:p>
        </p:txBody>
      </p:sp>
      <p:sp>
        <p:nvSpPr>
          <p:cNvPr id="820" name="Google Shape;820;p148"/>
          <p:cNvSpPr/>
          <p:nvPr/>
        </p:nvSpPr>
        <p:spPr>
          <a:xfrm>
            <a:off x="1863593" y="2729100"/>
            <a:ext cx="190500" cy="198600"/>
          </a:xfrm>
          <a:prstGeom prst="ellipse">
            <a:avLst/>
          </a:prstGeom>
          <a:solidFill>
            <a:srgbClr val="DEF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highlight>
                <a:srgbClr val="EAFF6A"/>
              </a:highlight>
            </a:endParaRPr>
          </a:p>
        </p:txBody>
      </p:sp>
      <p:sp>
        <p:nvSpPr>
          <p:cNvPr id="821" name="Google Shape;821;p148"/>
          <p:cNvSpPr/>
          <p:nvPr/>
        </p:nvSpPr>
        <p:spPr>
          <a:xfrm>
            <a:off x="1914296" y="2781900"/>
            <a:ext cx="89100" cy="93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highlight>
                <a:srgbClr val="222222"/>
              </a:highlight>
            </a:endParaRPr>
          </a:p>
        </p:txBody>
      </p:sp>
      <p:sp>
        <p:nvSpPr>
          <p:cNvPr id="822" name="Google Shape;822;p148"/>
          <p:cNvSpPr/>
          <p:nvPr/>
        </p:nvSpPr>
        <p:spPr>
          <a:xfrm>
            <a:off x="1863593" y="3408275"/>
            <a:ext cx="190500" cy="198600"/>
          </a:xfrm>
          <a:prstGeom prst="ellipse">
            <a:avLst/>
          </a:prstGeom>
          <a:solidFill>
            <a:srgbClr val="DEF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highlight>
                <a:srgbClr val="EAFF6A"/>
              </a:highlight>
            </a:endParaRPr>
          </a:p>
        </p:txBody>
      </p:sp>
      <p:sp>
        <p:nvSpPr>
          <p:cNvPr id="823" name="Google Shape;823;p148"/>
          <p:cNvSpPr/>
          <p:nvPr/>
        </p:nvSpPr>
        <p:spPr>
          <a:xfrm>
            <a:off x="1914296" y="3461075"/>
            <a:ext cx="89100" cy="93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highlight>
                <a:srgbClr val="222222"/>
              </a:highlight>
            </a:endParaRPr>
          </a:p>
        </p:txBody>
      </p:sp>
      <p:cxnSp>
        <p:nvCxnSpPr>
          <p:cNvPr id="824" name="Google Shape;824;p148"/>
          <p:cNvCxnSpPr>
            <a:endCxn id="817" idx="4"/>
          </p:cNvCxnSpPr>
          <p:nvPr/>
        </p:nvCxnSpPr>
        <p:spPr>
          <a:xfrm rot="10800000">
            <a:off x="1958846" y="1569350"/>
            <a:ext cx="0" cy="480600"/>
          </a:xfrm>
          <a:prstGeom prst="straightConnector1">
            <a:avLst/>
          </a:prstGeom>
          <a:noFill/>
          <a:ln w="9525" cap="flat" cmpd="sng">
            <a:solidFill>
              <a:srgbClr val="EAFF6A"/>
            </a:solidFill>
            <a:prstDash val="solid"/>
            <a:round/>
            <a:headEnd type="none" w="med" len="med"/>
            <a:tailEnd type="none" w="med" len="med"/>
          </a:ln>
        </p:spPr>
      </p:cxnSp>
      <p:cxnSp>
        <p:nvCxnSpPr>
          <p:cNvPr id="825" name="Google Shape;825;p148"/>
          <p:cNvCxnSpPr/>
          <p:nvPr/>
        </p:nvCxnSpPr>
        <p:spPr>
          <a:xfrm rot="10800000">
            <a:off x="1958846" y="2274913"/>
            <a:ext cx="0" cy="480600"/>
          </a:xfrm>
          <a:prstGeom prst="straightConnector1">
            <a:avLst/>
          </a:prstGeom>
          <a:noFill/>
          <a:ln w="9525" cap="flat" cmpd="sng">
            <a:solidFill>
              <a:srgbClr val="EAFF6A"/>
            </a:solidFill>
            <a:prstDash val="solid"/>
            <a:round/>
            <a:headEnd type="none" w="med" len="med"/>
            <a:tailEnd type="none" w="med" len="med"/>
          </a:ln>
        </p:spPr>
      </p:cxnSp>
      <p:cxnSp>
        <p:nvCxnSpPr>
          <p:cNvPr id="826" name="Google Shape;826;p148"/>
          <p:cNvCxnSpPr/>
          <p:nvPr/>
        </p:nvCxnSpPr>
        <p:spPr>
          <a:xfrm rot="10800000">
            <a:off x="1958846" y="2954075"/>
            <a:ext cx="0" cy="480600"/>
          </a:xfrm>
          <a:prstGeom prst="straightConnector1">
            <a:avLst/>
          </a:prstGeom>
          <a:noFill/>
          <a:ln w="9525" cap="flat" cmpd="sng">
            <a:solidFill>
              <a:srgbClr val="EAFF6A"/>
            </a:solidFill>
            <a:prstDash val="solid"/>
            <a:round/>
            <a:headEnd type="none" w="med" len="med"/>
            <a:tailEnd type="none" w="med" len="med"/>
          </a:ln>
        </p:spPr>
      </p:cxnSp>
      <p:pic>
        <p:nvPicPr>
          <p:cNvPr id="827" name="Google Shape;827;p148"/>
          <p:cNvPicPr preferRelativeResize="0"/>
          <p:nvPr/>
        </p:nvPicPr>
        <p:blipFill rotWithShape="1">
          <a:blip r:embed="rId4">
            <a:alphaModFix/>
          </a:blip>
          <a:srcRect/>
          <a:stretch/>
        </p:blipFill>
        <p:spPr>
          <a:xfrm>
            <a:off x="7811413" y="4692275"/>
            <a:ext cx="1150750" cy="2675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149"/>
          <p:cNvSpPr txBox="1"/>
          <p:nvPr/>
        </p:nvSpPr>
        <p:spPr>
          <a:xfrm>
            <a:off x="563975" y="1504950"/>
            <a:ext cx="3936300" cy="131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000"/>
              </a:spcAft>
              <a:buNone/>
            </a:pPr>
            <a:r>
              <a:rPr lang="es" sz="1350">
                <a:solidFill>
                  <a:schemeClr val="dk1"/>
                </a:solidFill>
                <a:highlight>
                  <a:schemeClr val="lt1"/>
                </a:highlight>
                <a:latin typeface="DM Sans"/>
                <a:ea typeface="DM Sans"/>
                <a:cs typeface="DM Sans"/>
                <a:sym typeface="DM Sans"/>
              </a:rPr>
              <a:t>Para instalar o actualizar </a:t>
            </a:r>
            <a:r>
              <a:rPr lang="es" sz="1350" i="1">
                <a:solidFill>
                  <a:schemeClr val="dk1"/>
                </a:solidFill>
                <a:highlight>
                  <a:schemeClr val="lt1"/>
                </a:highlight>
                <a:latin typeface="DM Sans"/>
                <a:ea typeface="DM Sans"/>
                <a:cs typeface="DM Sans"/>
                <a:sym typeface="DM Sans"/>
              </a:rPr>
              <a:t>nvm</a:t>
            </a:r>
            <a:r>
              <a:rPr lang="es" sz="1350">
                <a:solidFill>
                  <a:schemeClr val="dk1"/>
                </a:solidFill>
                <a:highlight>
                  <a:schemeClr val="lt1"/>
                </a:highlight>
                <a:latin typeface="DM Sans"/>
                <a:ea typeface="DM Sans"/>
                <a:cs typeface="DM Sans"/>
                <a:sym typeface="DM Sans"/>
              </a:rPr>
              <a:t> en nuestra distribución de Linux, podemos descargar el </a:t>
            </a:r>
            <a:r>
              <a:rPr lang="es" sz="1350" i="1">
                <a:solidFill>
                  <a:schemeClr val="dk1"/>
                </a:solidFill>
                <a:highlight>
                  <a:schemeClr val="lt1"/>
                </a:highlight>
                <a:latin typeface="DM Sans"/>
                <a:ea typeface="DM Sans"/>
                <a:cs typeface="DM Sans"/>
                <a:sym typeface="DM Sans"/>
              </a:rPr>
              <a:t>script</a:t>
            </a:r>
            <a:r>
              <a:rPr lang="es" sz="1350">
                <a:solidFill>
                  <a:schemeClr val="dk1"/>
                </a:solidFill>
                <a:highlight>
                  <a:schemeClr val="lt1"/>
                </a:highlight>
                <a:latin typeface="DM Sans"/>
                <a:ea typeface="DM Sans"/>
                <a:cs typeface="DM Sans"/>
                <a:sym typeface="DM Sans"/>
              </a:rPr>
              <a:t> de instalación automática usando las herramientas de línea de comando </a:t>
            </a:r>
            <a:r>
              <a:rPr lang="es" sz="1350" i="1">
                <a:solidFill>
                  <a:schemeClr val="dk1"/>
                </a:solidFill>
                <a:highlight>
                  <a:schemeClr val="lt1"/>
                </a:highlight>
                <a:latin typeface="DM Sans"/>
                <a:ea typeface="DM Sans"/>
                <a:cs typeface="DM Sans"/>
                <a:sym typeface="DM Sans"/>
              </a:rPr>
              <a:t>wget</a:t>
            </a:r>
            <a:r>
              <a:rPr lang="es" sz="1350">
                <a:solidFill>
                  <a:schemeClr val="dk1"/>
                </a:solidFill>
                <a:highlight>
                  <a:schemeClr val="lt1"/>
                </a:highlight>
                <a:latin typeface="DM Sans"/>
                <a:ea typeface="DM Sans"/>
                <a:cs typeface="DM Sans"/>
                <a:sym typeface="DM Sans"/>
              </a:rPr>
              <a:t> como se muestra.</a:t>
            </a:r>
            <a:endParaRPr sz="1350">
              <a:solidFill>
                <a:schemeClr val="dk1"/>
              </a:solidFill>
              <a:highlight>
                <a:schemeClr val="lt1"/>
              </a:highlight>
              <a:latin typeface="DM Sans"/>
              <a:ea typeface="DM Sans"/>
              <a:cs typeface="DM Sans"/>
              <a:sym typeface="DM Sans"/>
            </a:endParaRPr>
          </a:p>
        </p:txBody>
      </p:sp>
      <p:sp>
        <p:nvSpPr>
          <p:cNvPr id="833" name="Google Shape;833;p149"/>
          <p:cNvSpPr txBox="1"/>
          <p:nvPr/>
        </p:nvSpPr>
        <p:spPr>
          <a:xfrm>
            <a:off x="563975" y="461725"/>
            <a:ext cx="6783000" cy="7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4000" b="1">
                <a:latin typeface="DM Sans"/>
                <a:ea typeface="DM Sans"/>
                <a:cs typeface="DM Sans"/>
                <a:sym typeface="DM Sans"/>
              </a:rPr>
              <a:t>Instalar NVM en Linux</a:t>
            </a:r>
            <a:endParaRPr sz="4000" b="1">
              <a:latin typeface="DM Sans"/>
              <a:ea typeface="DM Sans"/>
              <a:cs typeface="DM Sans"/>
              <a:sym typeface="DM Sans"/>
            </a:endParaRPr>
          </a:p>
        </p:txBody>
      </p:sp>
      <p:pic>
        <p:nvPicPr>
          <p:cNvPr id="834" name="Google Shape;834;p149"/>
          <p:cNvPicPr preferRelativeResize="0"/>
          <p:nvPr/>
        </p:nvPicPr>
        <p:blipFill>
          <a:blip r:embed="rId3">
            <a:alphaModFix/>
          </a:blip>
          <a:stretch>
            <a:fillRect/>
          </a:stretch>
        </p:blipFill>
        <p:spPr>
          <a:xfrm>
            <a:off x="563975" y="3172287"/>
            <a:ext cx="8190475" cy="830800"/>
          </a:xfrm>
          <a:prstGeom prst="rect">
            <a:avLst/>
          </a:prstGeom>
          <a:noFill/>
          <a:ln w="19050" cap="flat" cmpd="sng">
            <a:solidFill>
              <a:schemeClr val="dk2"/>
            </a:solidFill>
            <a:prstDash val="solid"/>
            <a:round/>
            <a:headEnd type="none" w="sm" len="sm"/>
            <a:tailEnd type="none" w="sm" len="sm"/>
          </a:ln>
        </p:spPr>
      </p:pic>
      <p:sp>
        <p:nvSpPr>
          <p:cNvPr id="835" name="Google Shape;835;p149"/>
          <p:cNvSpPr txBox="1"/>
          <p:nvPr/>
        </p:nvSpPr>
        <p:spPr>
          <a:xfrm>
            <a:off x="329525" y="2710600"/>
            <a:ext cx="8292000" cy="4617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300"/>
              </a:spcBef>
              <a:spcAft>
                <a:spcPts val="1000"/>
              </a:spcAft>
              <a:buNone/>
            </a:pP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836" name="Google Shape;836;p149"/>
          <p:cNvPicPr preferRelativeResize="0"/>
          <p:nvPr/>
        </p:nvPicPr>
        <p:blipFill rotWithShape="1">
          <a:blip r:embed="rId4">
            <a:alphaModFix/>
          </a:blip>
          <a:srcRect/>
          <a:stretch/>
        </p:blipFill>
        <p:spPr>
          <a:xfrm>
            <a:off x="7811413" y="4692275"/>
            <a:ext cx="1150750" cy="2675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50"/>
          <p:cNvSpPr txBox="1"/>
          <p:nvPr/>
        </p:nvSpPr>
        <p:spPr>
          <a:xfrm>
            <a:off x="426000" y="1646200"/>
            <a:ext cx="5094900" cy="1992900"/>
          </a:xfrm>
          <a:prstGeom prst="rect">
            <a:avLst/>
          </a:prstGeom>
          <a:noFill/>
          <a:ln>
            <a:noFill/>
          </a:ln>
        </p:spPr>
        <p:txBody>
          <a:bodyPr spcFirstLastPara="1" wrap="square" lIns="91425" tIns="91425" rIns="91425" bIns="91425" anchor="t" anchorCtr="0">
            <a:spAutoFit/>
          </a:bodyPr>
          <a:lstStyle/>
          <a:p>
            <a:pPr marL="457200" lvl="0" indent="-314325" algn="l" rtl="0">
              <a:lnSpc>
                <a:spcPct val="115000"/>
              </a:lnSpc>
              <a:spcBef>
                <a:spcPts val="1300"/>
              </a:spcBef>
              <a:spcAft>
                <a:spcPts val="0"/>
              </a:spcAft>
              <a:buClr>
                <a:srgbClr val="EAFF6A"/>
              </a:buClr>
              <a:buSzPts val="1350"/>
              <a:buFont typeface="DM Sans"/>
              <a:buChar char="✓"/>
            </a:pPr>
            <a:r>
              <a:rPr lang="es" sz="1350">
                <a:solidFill>
                  <a:schemeClr val="dk1"/>
                </a:solidFill>
                <a:highlight>
                  <a:schemeClr val="lt1"/>
                </a:highlight>
                <a:latin typeface="DM Sans"/>
                <a:ea typeface="DM Sans"/>
                <a:cs typeface="DM Sans"/>
                <a:sym typeface="DM Sans"/>
              </a:rPr>
              <a:t>Esta secuencia de comandos de instalación automática clona el repositorio nvm en ~/.nvm en su directorio de inicio y agrega los comandos de origen necesarios a las secuencias de comandos de inicio de nuestra shell, es decir, ~/.bash_profile, ~/.zshrc, ~/.profile o ~/.bashrc, según el programa de shell que estemos utilizando.</a:t>
            </a:r>
            <a:endParaRPr sz="1350">
              <a:solidFill>
                <a:schemeClr val="dk1"/>
              </a:solidFill>
              <a:highlight>
                <a:schemeClr val="lt1"/>
              </a:highlight>
              <a:latin typeface="DM Sans"/>
              <a:ea typeface="DM Sans"/>
              <a:cs typeface="DM Sans"/>
              <a:sym typeface="DM Sans"/>
            </a:endParaRPr>
          </a:p>
          <a:p>
            <a:pPr marL="457200" lvl="0" indent="-314325" algn="l" rtl="0">
              <a:lnSpc>
                <a:spcPct val="115000"/>
              </a:lnSpc>
              <a:spcBef>
                <a:spcPts val="1300"/>
              </a:spcBef>
              <a:spcAft>
                <a:spcPts val="1000"/>
              </a:spcAft>
              <a:buClr>
                <a:srgbClr val="EAFF6A"/>
              </a:buClr>
              <a:buSzPts val="1350"/>
              <a:buFont typeface="DM Sans"/>
              <a:buChar char="✓"/>
            </a:pPr>
            <a:r>
              <a:rPr lang="es" sz="1350">
                <a:solidFill>
                  <a:schemeClr val="dk1"/>
                </a:solidFill>
                <a:highlight>
                  <a:schemeClr val="lt1"/>
                </a:highlight>
                <a:latin typeface="DM Sans"/>
                <a:ea typeface="DM Sans"/>
                <a:cs typeface="DM Sans"/>
                <a:sym typeface="DM Sans"/>
              </a:rPr>
              <a:t>Verificar la instalación de nvm con el comando:</a:t>
            </a:r>
            <a:endParaRPr sz="1350">
              <a:solidFill>
                <a:schemeClr val="dk1"/>
              </a:solidFill>
              <a:highlight>
                <a:schemeClr val="lt1"/>
              </a:highlight>
              <a:latin typeface="DM Sans"/>
              <a:ea typeface="DM Sans"/>
              <a:cs typeface="DM Sans"/>
              <a:sym typeface="DM Sans"/>
            </a:endParaRPr>
          </a:p>
        </p:txBody>
      </p:sp>
      <p:pic>
        <p:nvPicPr>
          <p:cNvPr id="842" name="Google Shape;842;p150"/>
          <p:cNvPicPr preferRelativeResize="0"/>
          <p:nvPr/>
        </p:nvPicPr>
        <p:blipFill>
          <a:blip r:embed="rId3">
            <a:alphaModFix/>
          </a:blip>
          <a:stretch>
            <a:fillRect/>
          </a:stretch>
        </p:blipFill>
        <p:spPr>
          <a:xfrm>
            <a:off x="4925350" y="3585850"/>
            <a:ext cx="1943100" cy="361950"/>
          </a:xfrm>
          <a:prstGeom prst="rect">
            <a:avLst/>
          </a:prstGeom>
          <a:noFill/>
          <a:ln w="19050" cap="flat" cmpd="sng">
            <a:solidFill>
              <a:schemeClr val="dk2"/>
            </a:solidFill>
            <a:prstDash val="solid"/>
            <a:round/>
            <a:headEnd type="none" w="sm" len="sm"/>
            <a:tailEnd type="none" w="sm" len="sm"/>
          </a:ln>
        </p:spPr>
      </p:pic>
      <p:pic>
        <p:nvPicPr>
          <p:cNvPr id="843" name="Google Shape;843;p15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844" name="Google Shape;844;p150"/>
          <p:cNvSpPr txBox="1"/>
          <p:nvPr/>
        </p:nvSpPr>
        <p:spPr>
          <a:xfrm>
            <a:off x="563975" y="461725"/>
            <a:ext cx="6783000" cy="7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4000" b="1">
                <a:latin typeface="DM Sans"/>
                <a:ea typeface="DM Sans"/>
                <a:cs typeface="DM Sans"/>
                <a:sym typeface="DM Sans"/>
              </a:rPr>
              <a:t>Instalar NVM en Linux</a:t>
            </a:r>
            <a:endParaRPr sz="4000" b="1">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51"/>
          <p:cNvSpPr txBox="1"/>
          <p:nvPr/>
        </p:nvSpPr>
        <p:spPr>
          <a:xfrm>
            <a:off x="434575" y="1608950"/>
            <a:ext cx="4375500" cy="2443200"/>
          </a:xfrm>
          <a:prstGeom prst="rect">
            <a:avLst/>
          </a:prstGeom>
          <a:noFill/>
          <a:ln>
            <a:noFill/>
          </a:ln>
        </p:spPr>
        <p:txBody>
          <a:bodyPr spcFirstLastPara="1" wrap="square" lIns="91425" tIns="91425" rIns="91425" bIns="91425" anchor="t" anchorCtr="0">
            <a:noAutofit/>
          </a:bodyPr>
          <a:lstStyle/>
          <a:p>
            <a:pPr marL="457200" lvl="0" indent="-314325" algn="l" rtl="0">
              <a:lnSpc>
                <a:spcPct val="115000"/>
              </a:lnSpc>
              <a:spcBef>
                <a:spcPts val="1300"/>
              </a:spcBef>
              <a:spcAft>
                <a:spcPts val="0"/>
              </a:spcAft>
              <a:buClr>
                <a:srgbClr val="EAFF6A"/>
              </a:buClr>
              <a:buSzPts val="1350"/>
              <a:buFont typeface="DM Sans"/>
              <a:buChar char="✓"/>
            </a:pPr>
            <a:r>
              <a:rPr lang="es" sz="1350">
                <a:solidFill>
                  <a:schemeClr val="dk1"/>
                </a:solidFill>
                <a:highlight>
                  <a:schemeClr val="lt1"/>
                </a:highlight>
                <a:latin typeface="DM Sans"/>
                <a:ea typeface="DM Sans"/>
                <a:cs typeface="DM Sans"/>
                <a:sym typeface="DM Sans"/>
              </a:rPr>
              <a:t>Para descargar, compilar e instalar la última versión de Node, ejecutar el siguiente comando:</a:t>
            </a:r>
            <a:endParaRPr sz="1350">
              <a:solidFill>
                <a:schemeClr val="dk1"/>
              </a:solidFill>
              <a:highlight>
                <a:schemeClr val="lt1"/>
              </a:highlight>
              <a:latin typeface="DM Sans"/>
              <a:ea typeface="DM Sans"/>
              <a:cs typeface="DM Sans"/>
              <a:sym typeface="DM Sans"/>
            </a:endParaRPr>
          </a:p>
          <a:p>
            <a:pPr marL="457200" lvl="0" indent="-314325" algn="l" rtl="0">
              <a:lnSpc>
                <a:spcPct val="115000"/>
              </a:lnSpc>
              <a:spcBef>
                <a:spcPts val="1300"/>
              </a:spcBef>
              <a:spcAft>
                <a:spcPts val="0"/>
              </a:spcAft>
              <a:buClr>
                <a:srgbClr val="EAFF6A"/>
              </a:buClr>
              <a:buSzPts val="1350"/>
              <a:buFont typeface="DM Sans"/>
              <a:buChar char="✓"/>
            </a:pPr>
            <a:r>
              <a:rPr lang="es" sz="1350">
                <a:solidFill>
                  <a:schemeClr val="dk1"/>
                </a:solidFill>
                <a:highlight>
                  <a:schemeClr val="lt1"/>
                </a:highlight>
                <a:latin typeface="DM Sans"/>
                <a:ea typeface="DM Sans"/>
                <a:cs typeface="DM Sans"/>
                <a:sym typeface="DM Sans"/>
              </a:rPr>
              <a:t>Para instalar una versión específica de Node, primero listar todas las versiones disponibles con el comando: </a:t>
            </a:r>
            <a:endParaRPr sz="1350">
              <a:solidFill>
                <a:schemeClr val="dk1"/>
              </a:solidFill>
              <a:highlight>
                <a:schemeClr val="lt1"/>
              </a:highlight>
              <a:latin typeface="DM Sans"/>
              <a:ea typeface="DM Sans"/>
              <a:cs typeface="DM Sans"/>
              <a:sym typeface="DM Sans"/>
            </a:endParaRPr>
          </a:p>
          <a:p>
            <a:pPr marL="457200" lvl="0" indent="-314325" algn="l" rtl="0">
              <a:lnSpc>
                <a:spcPct val="115000"/>
              </a:lnSpc>
              <a:spcBef>
                <a:spcPts val="1300"/>
              </a:spcBef>
              <a:spcAft>
                <a:spcPts val="1000"/>
              </a:spcAft>
              <a:buClr>
                <a:srgbClr val="EAFF6A"/>
              </a:buClr>
              <a:buSzPts val="1350"/>
              <a:buFont typeface="DM Sans"/>
              <a:buChar char="✓"/>
            </a:pPr>
            <a:r>
              <a:rPr lang="es" sz="1350">
                <a:solidFill>
                  <a:schemeClr val="dk1"/>
                </a:solidFill>
                <a:highlight>
                  <a:schemeClr val="lt1"/>
                </a:highlight>
                <a:latin typeface="DM Sans"/>
                <a:ea typeface="DM Sans"/>
                <a:cs typeface="DM Sans"/>
                <a:sym typeface="DM Sans"/>
              </a:rPr>
              <a:t>Luego si instalar la versión deseada con el comando:</a:t>
            </a:r>
            <a:endParaRPr sz="1350">
              <a:solidFill>
                <a:schemeClr val="dk1"/>
              </a:solidFill>
              <a:highlight>
                <a:schemeClr val="lt1"/>
              </a:highlight>
              <a:latin typeface="DM Sans"/>
              <a:ea typeface="DM Sans"/>
              <a:cs typeface="DM Sans"/>
              <a:sym typeface="DM Sans"/>
            </a:endParaRPr>
          </a:p>
        </p:txBody>
      </p:sp>
      <p:pic>
        <p:nvPicPr>
          <p:cNvPr id="850" name="Google Shape;850;p151"/>
          <p:cNvPicPr preferRelativeResize="0"/>
          <p:nvPr/>
        </p:nvPicPr>
        <p:blipFill>
          <a:blip r:embed="rId3">
            <a:alphaModFix/>
          </a:blip>
          <a:stretch>
            <a:fillRect/>
          </a:stretch>
        </p:blipFill>
        <p:spPr>
          <a:xfrm>
            <a:off x="4880000" y="2052650"/>
            <a:ext cx="2124075" cy="323850"/>
          </a:xfrm>
          <a:prstGeom prst="rect">
            <a:avLst/>
          </a:prstGeom>
          <a:noFill/>
          <a:ln w="9525" cap="flat" cmpd="sng">
            <a:solidFill>
              <a:schemeClr val="dk2"/>
            </a:solidFill>
            <a:prstDash val="solid"/>
            <a:round/>
            <a:headEnd type="none" w="sm" len="sm"/>
            <a:tailEnd type="none" w="sm" len="sm"/>
          </a:ln>
        </p:spPr>
      </p:pic>
      <p:pic>
        <p:nvPicPr>
          <p:cNvPr id="851" name="Google Shape;851;p151"/>
          <p:cNvPicPr preferRelativeResize="0"/>
          <p:nvPr/>
        </p:nvPicPr>
        <p:blipFill>
          <a:blip r:embed="rId4">
            <a:alphaModFix/>
          </a:blip>
          <a:stretch>
            <a:fillRect/>
          </a:stretch>
        </p:blipFill>
        <p:spPr>
          <a:xfrm>
            <a:off x="4880000" y="2971725"/>
            <a:ext cx="1809750" cy="323850"/>
          </a:xfrm>
          <a:prstGeom prst="rect">
            <a:avLst/>
          </a:prstGeom>
          <a:noFill/>
          <a:ln w="9525" cap="flat" cmpd="sng">
            <a:solidFill>
              <a:schemeClr val="dk2"/>
            </a:solidFill>
            <a:prstDash val="solid"/>
            <a:round/>
            <a:headEnd type="none" w="sm" len="sm"/>
            <a:tailEnd type="none" w="sm" len="sm"/>
          </a:ln>
        </p:spPr>
      </p:pic>
      <p:pic>
        <p:nvPicPr>
          <p:cNvPr id="852" name="Google Shape;852;p151"/>
          <p:cNvPicPr preferRelativeResize="0"/>
          <p:nvPr/>
        </p:nvPicPr>
        <p:blipFill>
          <a:blip r:embed="rId5">
            <a:alphaModFix/>
          </a:blip>
          <a:stretch>
            <a:fillRect/>
          </a:stretch>
        </p:blipFill>
        <p:spPr>
          <a:xfrm>
            <a:off x="4880000" y="3785450"/>
            <a:ext cx="2466975" cy="266700"/>
          </a:xfrm>
          <a:prstGeom prst="rect">
            <a:avLst/>
          </a:prstGeom>
          <a:noFill/>
          <a:ln w="9525" cap="flat" cmpd="sng">
            <a:solidFill>
              <a:schemeClr val="dk2"/>
            </a:solidFill>
            <a:prstDash val="solid"/>
            <a:round/>
            <a:headEnd type="none" w="sm" len="sm"/>
            <a:tailEnd type="none" w="sm" len="sm"/>
          </a:ln>
        </p:spPr>
      </p:pic>
      <p:pic>
        <p:nvPicPr>
          <p:cNvPr id="853" name="Google Shape;853;p151"/>
          <p:cNvPicPr preferRelativeResize="0"/>
          <p:nvPr/>
        </p:nvPicPr>
        <p:blipFill rotWithShape="1">
          <a:blip r:embed="rId6">
            <a:alphaModFix/>
          </a:blip>
          <a:srcRect/>
          <a:stretch/>
        </p:blipFill>
        <p:spPr>
          <a:xfrm>
            <a:off x="7811413" y="4692275"/>
            <a:ext cx="1150750" cy="267575"/>
          </a:xfrm>
          <a:prstGeom prst="rect">
            <a:avLst/>
          </a:prstGeom>
          <a:noFill/>
          <a:ln>
            <a:noFill/>
          </a:ln>
        </p:spPr>
      </p:pic>
      <p:sp>
        <p:nvSpPr>
          <p:cNvPr id="854" name="Google Shape;854;p151"/>
          <p:cNvSpPr txBox="1"/>
          <p:nvPr/>
        </p:nvSpPr>
        <p:spPr>
          <a:xfrm>
            <a:off x="563975" y="461725"/>
            <a:ext cx="6783000" cy="7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4000" b="1">
                <a:latin typeface="DM Sans"/>
                <a:ea typeface="DM Sans"/>
                <a:cs typeface="DM Sans"/>
                <a:sym typeface="DM Sans"/>
              </a:rPr>
              <a:t>Instalar NVM en Linux</a:t>
            </a:r>
            <a:endParaRPr sz="4000" b="1">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152"/>
          <p:cNvSpPr txBox="1"/>
          <p:nvPr/>
        </p:nvSpPr>
        <p:spPr>
          <a:xfrm>
            <a:off x="563975" y="1077675"/>
            <a:ext cx="8292000" cy="111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000"/>
              </a:spcAft>
              <a:buNone/>
            </a:pPr>
            <a:r>
              <a:rPr lang="es" sz="1350">
                <a:solidFill>
                  <a:schemeClr val="dk1"/>
                </a:solidFill>
                <a:highlight>
                  <a:schemeClr val="lt1"/>
                </a:highlight>
                <a:latin typeface="DM Sans"/>
                <a:ea typeface="DM Sans"/>
                <a:cs typeface="DM Sans"/>
                <a:sym typeface="DM Sans"/>
              </a:rPr>
              <a:t>Es posible verificar todas las versiones de Node instaladas con el comando:</a:t>
            </a:r>
            <a:r>
              <a:rPr lang="es" sz="1350">
                <a:solidFill>
                  <a:schemeClr val="dk1"/>
                </a:solidFill>
                <a:highlight>
                  <a:schemeClr val="lt1"/>
                </a:highlight>
                <a:latin typeface="Helvetica Neue Light"/>
                <a:ea typeface="Helvetica Neue Light"/>
                <a:cs typeface="Helvetica Neue Light"/>
                <a:sym typeface="Helvetica Neue Light"/>
              </a:rPr>
              <a:t> </a:t>
            </a:r>
            <a:endParaRPr sz="1350">
              <a:solidFill>
                <a:schemeClr val="dk1"/>
              </a:solidFill>
              <a:highlight>
                <a:schemeClr val="lt1"/>
              </a:highlight>
              <a:latin typeface="Helvetica Neue Light"/>
              <a:ea typeface="Helvetica Neue Light"/>
              <a:cs typeface="Helvetica Neue Light"/>
              <a:sym typeface="Helvetica Neue Light"/>
            </a:endParaRPr>
          </a:p>
        </p:txBody>
      </p:sp>
      <p:pic>
        <p:nvPicPr>
          <p:cNvPr id="860" name="Google Shape;860;p152"/>
          <p:cNvPicPr preferRelativeResize="0"/>
          <p:nvPr/>
        </p:nvPicPr>
        <p:blipFill>
          <a:blip r:embed="rId3">
            <a:alphaModFix/>
          </a:blip>
          <a:stretch>
            <a:fillRect/>
          </a:stretch>
        </p:blipFill>
        <p:spPr>
          <a:xfrm>
            <a:off x="6957850" y="1363325"/>
            <a:ext cx="1152525" cy="295275"/>
          </a:xfrm>
          <a:prstGeom prst="rect">
            <a:avLst/>
          </a:prstGeom>
          <a:noFill/>
          <a:ln w="19050" cap="flat" cmpd="sng">
            <a:solidFill>
              <a:schemeClr val="dk2"/>
            </a:solidFill>
            <a:prstDash val="solid"/>
            <a:round/>
            <a:headEnd type="none" w="sm" len="sm"/>
            <a:tailEnd type="none" w="sm" len="sm"/>
          </a:ln>
        </p:spPr>
      </p:pic>
      <p:pic>
        <p:nvPicPr>
          <p:cNvPr id="861" name="Google Shape;861;p152"/>
          <p:cNvPicPr preferRelativeResize="0"/>
          <p:nvPr/>
        </p:nvPicPr>
        <p:blipFill>
          <a:blip r:embed="rId4">
            <a:alphaModFix/>
          </a:blip>
          <a:stretch>
            <a:fillRect/>
          </a:stretch>
        </p:blipFill>
        <p:spPr>
          <a:xfrm>
            <a:off x="2078150" y="1890775"/>
            <a:ext cx="4987701" cy="2649526"/>
          </a:xfrm>
          <a:prstGeom prst="rect">
            <a:avLst/>
          </a:prstGeom>
          <a:noFill/>
          <a:ln w="19050" cap="flat" cmpd="sng">
            <a:solidFill>
              <a:schemeClr val="dk2"/>
            </a:solidFill>
            <a:prstDash val="solid"/>
            <a:round/>
            <a:headEnd type="none" w="sm" len="sm"/>
            <a:tailEnd type="none" w="sm" len="sm"/>
          </a:ln>
        </p:spPr>
      </p:pic>
      <p:pic>
        <p:nvPicPr>
          <p:cNvPr id="862" name="Google Shape;862;p152"/>
          <p:cNvPicPr preferRelativeResize="0"/>
          <p:nvPr/>
        </p:nvPicPr>
        <p:blipFill rotWithShape="1">
          <a:blip r:embed="rId5">
            <a:alphaModFix/>
          </a:blip>
          <a:srcRect/>
          <a:stretch/>
        </p:blipFill>
        <p:spPr>
          <a:xfrm>
            <a:off x="7811413" y="4692275"/>
            <a:ext cx="1150750" cy="267575"/>
          </a:xfrm>
          <a:prstGeom prst="rect">
            <a:avLst/>
          </a:prstGeom>
          <a:noFill/>
          <a:ln>
            <a:noFill/>
          </a:ln>
        </p:spPr>
      </p:pic>
      <p:sp>
        <p:nvSpPr>
          <p:cNvPr id="863" name="Google Shape;863;p152"/>
          <p:cNvSpPr txBox="1"/>
          <p:nvPr/>
        </p:nvSpPr>
        <p:spPr>
          <a:xfrm>
            <a:off x="563975" y="461725"/>
            <a:ext cx="6783000" cy="7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4000" b="1">
                <a:latin typeface="DM Sans"/>
                <a:ea typeface="DM Sans"/>
                <a:cs typeface="DM Sans"/>
                <a:sym typeface="DM Sans"/>
              </a:rPr>
              <a:t>Instalar NVM en Linux</a:t>
            </a:r>
            <a:endParaRPr sz="4000" b="1">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90"/>
          <p:cNvSpPr txBox="1"/>
          <p:nvPr/>
        </p:nvSpPr>
        <p:spPr>
          <a:xfrm>
            <a:off x="812253" y="2202300"/>
            <a:ext cx="75195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Rendimiento en producción</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153"/>
          <p:cNvSpPr txBox="1"/>
          <p:nvPr/>
        </p:nvSpPr>
        <p:spPr>
          <a:xfrm>
            <a:off x="326563" y="1645450"/>
            <a:ext cx="4550700" cy="11115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300"/>
              </a:spcBef>
              <a:spcAft>
                <a:spcPts val="1000"/>
              </a:spcAft>
              <a:buNone/>
            </a:pPr>
            <a:r>
              <a:rPr lang="es" sz="1350" dirty="0">
                <a:solidFill>
                  <a:schemeClr val="dk1"/>
                </a:solidFill>
                <a:highlight>
                  <a:schemeClr val="lt1"/>
                </a:highlight>
                <a:latin typeface="DM Sans"/>
                <a:ea typeface="DM Sans"/>
                <a:cs typeface="DM Sans"/>
                <a:sym typeface="DM Sans"/>
              </a:rPr>
              <a:t>Podemos usar la versión de Node que queramos dentro de las instaladas con el comando:</a:t>
            </a:r>
            <a:endParaRPr sz="1350" dirty="0">
              <a:solidFill>
                <a:schemeClr val="dk1"/>
              </a:solidFill>
              <a:highlight>
                <a:schemeClr val="lt1"/>
              </a:highlight>
              <a:latin typeface="DM Sans"/>
              <a:ea typeface="DM Sans"/>
              <a:cs typeface="DM Sans"/>
              <a:sym typeface="DM Sans"/>
            </a:endParaRPr>
          </a:p>
        </p:txBody>
      </p:sp>
      <p:pic>
        <p:nvPicPr>
          <p:cNvPr id="869" name="Google Shape;869;p153"/>
          <p:cNvPicPr preferRelativeResize="0"/>
          <p:nvPr/>
        </p:nvPicPr>
        <p:blipFill>
          <a:blip r:embed="rId3">
            <a:alphaModFix/>
          </a:blip>
          <a:stretch>
            <a:fillRect/>
          </a:stretch>
        </p:blipFill>
        <p:spPr>
          <a:xfrm>
            <a:off x="4977363" y="1601125"/>
            <a:ext cx="3333750" cy="895350"/>
          </a:xfrm>
          <a:prstGeom prst="rect">
            <a:avLst/>
          </a:prstGeom>
          <a:noFill/>
          <a:ln w="19050" cap="flat" cmpd="sng">
            <a:solidFill>
              <a:schemeClr val="dk2"/>
            </a:solidFill>
            <a:prstDash val="solid"/>
            <a:round/>
            <a:headEnd type="none" w="sm" len="sm"/>
            <a:tailEnd type="none" w="sm" len="sm"/>
          </a:ln>
        </p:spPr>
      </p:pic>
      <p:sp>
        <p:nvSpPr>
          <p:cNvPr id="870" name="Google Shape;870;p153"/>
          <p:cNvSpPr txBox="1"/>
          <p:nvPr/>
        </p:nvSpPr>
        <p:spPr>
          <a:xfrm>
            <a:off x="335388" y="3195825"/>
            <a:ext cx="4575300" cy="6315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300"/>
              </a:spcBef>
              <a:spcAft>
                <a:spcPts val="1000"/>
              </a:spcAft>
              <a:buNone/>
            </a:pPr>
            <a:r>
              <a:rPr lang="es" sz="1350" dirty="0">
                <a:solidFill>
                  <a:schemeClr val="dk1"/>
                </a:solidFill>
                <a:highlight>
                  <a:schemeClr val="lt1"/>
                </a:highlight>
                <a:latin typeface="DM Sans"/>
                <a:ea typeface="DM Sans"/>
                <a:cs typeface="DM Sans"/>
                <a:sym typeface="DM Sans"/>
              </a:rPr>
              <a:t>Alternativamente, podemos usar la versión de Node directamente ejecutándola:  </a:t>
            </a:r>
            <a:endParaRPr sz="1350" dirty="0">
              <a:latin typeface="DM Sans"/>
              <a:ea typeface="DM Sans"/>
              <a:cs typeface="DM Sans"/>
              <a:sym typeface="DM Sans"/>
            </a:endParaRPr>
          </a:p>
        </p:txBody>
      </p:sp>
      <p:pic>
        <p:nvPicPr>
          <p:cNvPr id="871" name="Google Shape;871;p153"/>
          <p:cNvPicPr preferRelativeResize="0"/>
          <p:nvPr/>
        </p:nvPicPr>
        <p:blipFill>
          <a:blip r:embed="rId4">
            <a:alphaModFix/>
          </a:blip>
          <a:stretch>
            <a:fillRect/>
          </a:stretch>
        </p:blipFill>
        <p:spPr>
          <a:xfrm>
            <a:off x="4986888" y="3136300"/>
            <a:ext cx="3314700" cy="971550"/>
          </a:xfrm>
          <a:prstGeom prst="rect">
            <a:avLst/>
          </a:prstGeom>
          <a:noFill/>
          <a:ln w="19050" cap="flat" cmpd="sng">
            <a:solidFill>
              <a:schemeClr val="dk2"/>
            </a:solidFill>
            <a:prstDash val="solid"/>
            <a:round/>
            <a:headEnd type="none" w="sm" len="sm"/>
            <a:tailEnd type="none" w="sm" len="sm"/>
          </a:ln>
        </p:spPr>
      </p:pic>
      <p:pic>
        <p:nvPicPr>
          <p:cNvPr id="872" name="Google Shape;872;p153"/>
          <p:cNvPicPr preferRelativeResize="0"/>
          <p:nvPr/>
        </p:nvPicPr>
        <p:blipFill rotWithShape="1">
          <a:blip r:embed="rId5">
            <a:alphaModFix/>
          </a:blip>
          <a:srcRect/>
          <a:stretch/>
        </p:blipFill>
        <p:spPr>
          <a:xfrm>
            <a:off x="7811413" y="4692275"/>
            <a:ext cx="1150750" cy="267575"/>
          </a:xfrm>
          <a:prstGeom prst="rect">
            <a:avLst/>
          </a:prstGeom>
          <a:noFill/>
          <a:ln>
            <a:noFill/>
          </a:ln>
        </p:spPr>
      </p:pic>
      <p:sp>
        <p:nvSpPr>
          <p:cNvPr id="873" name="Google Shape;873;p153"/>
          <p:cNvSpPr txBox="1"/>
          <p:nvPr/>
        </p:nvSpPr>
        <p:spPr>
          <a:xfrm>
            <a:off x="563975" y="461725"/>
            <a:ext cx="6783000" cy="7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4000" b="1">
                <a:latin typeface="DM Sans"/>
                <a:ea typeface="DM Sans"/>
                <a:cs typeface="DM Sans"/>
                <a:sym typeface="DM Sans"/>
              </a:rPr>
              <a:t>Instalar NVM en Linux</a:t>
            </a:r>
            <a:endParaRPr sz="4000" b="1">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54"/>
          <p:cNvSpPr txBox="1"/>
          <p:nvPr/>
        </p:nvSpPr>
        <p:spPr>
          <a:xfrm>
            <a:off x="329525" y="1042950"/>
            <a:ext cx="6341100" cy="11115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300"/>
              </a:spcBef>
              <a:spcAft>
                <a:spcPts val="1000"/>
              </a:spcAft>
              <a:buNone/>
            </a:pPr>
            <a:r>
              <a:rPr lang="es" dirty="0">
                <a:solidFill>
                  <a:schemeClr val="dk1"/>
                </a:solidFill>
                <a:highlight>
                  <a:schemeClr val="lt1"/>
                </a:highlight>
                <a:latin typeface="DM Sans"/>
                <a:ea typeface="DM Sans"/>
                <a:cs typeface="DM Sans"/>
                <a:sym typeface="DM Sans"/>
              </a:rPr>
              <a:t>Es importante destacar que podemos ver la ruta al ejecutable donde se instaló una versión de Node específica de la siguiente manera:</a:t>
            </a:r>
            <a:endParaRPr dirty="0">
              <a:solidFill>
                <a:schemeClr val="dk1"/>
              </a:solidFill>
              <a:highlight>
                <a:schemeClr val="lt1"/>
              </a:highlight>
              <a:latin typeface="DM Sans"/>
              <a:ea typeface="DM Sans"/>
              <a:cs typeface="DM Sans"/>
              <a:sym typeface="DM Sans"/>
            </a:endParaRPr>
          </a:p>
        </p:txBody>
      </p:sp>
      <p:pic>
        <p:nvPicPr>
          <p:cNvPr id="879" name="Google Shape;879;p154"/>
          <p:cNvPicPr preferRelativeResize="0"/>
          <p:nvPr/>
        </p:nvPicPr>
        <p:blipFill>
          <a:blip r:embed="rId3">
            <a:alphaModFix/>
          </a:blip>
          <a:stretch>
            <a:fillRect/>
          </a:stretch>
        </p:blipFill>
        <p:spPr>
          <a:xfrm>
            <a:off x="1362300" y="1881500"/>
            <a:ext cx="6403002" cy="645625"/>
          </a:xfrm>
          <a:prstGeom prst="rect">
            <a:avLst/>
          </a:prstGeom>
          <a:noFill/>
          <a:ln w="19050" cap="flat" cmpd="sng">
            <a:solidFill>
              <a:schemeClr val="dk2"/>
            </a:solidFill>
            <a:prstDash val="solid"/>
            <a:round/>
            <a:headEnd type="none" w="sm" len="sm"/>
            <a:tailEnd type="none" w="sm" len="sm"/>
          </a:ln>
        </p:spPr>
      </p:pic>
      <p:pic>
        <p:nvPicPr>
          <p:cNvPr id="880" name="Google Shape;880;p154"/>
          <p:cNvPicPr preferRelativeResize="0"/>
          <p:nvPr/>
        </p:nvPicPr>
        <p:blipFill>
          <a:blip r:embed="rId4">
            <a:alphaModFix/>
          </a:blip>
          <a:stretch>
            <a:fillRect/>
          </a:stretch>
        </p:blipFill>
        <p:spPr>
          <a:xfrm>
            <a:off x="1402100" y="2679525"/>
            <a:ext cx="6379612" cy="2107550"/>
          </a:xfrm>
          <a:prstGeom prst="rect">
            <a:avLst/>
          </a:prstGeom>
          <a:noFill/>
          <a:ln w="19050" cap="flat" cmpd="sng">
            <a:solidFill>
              <a:schemeClr val="dk2"/>
            </a:solidFill>
            <a:prstDash val="solid"/>
            <a:round/>
            <a:headEnd type="none" w="sm" len="sm"/>
            <a:tailEnd type="none" w="sm" len="sm"/>
          </a:ln>
        </p:spPr>
      </p:pic>
      <p:pic>
        <p:nvPicPr>
          <p:cNvPr id="881" name="Google Shape;881;p154"/>
          <p:cNvPicPr preferRelativeResize="0"/>
          <p:nvPr/>
        </p:nvPicPr>
        <p:blipFill rotWithShape="1">
          <a:blip r:embed="rId5">
            <a:alphaModFix/>
          </a:blip>
          <a:srcRect/>
          <a:stretch/>
        </p:blipFill>
        <p:spPr>
          <a:xfrm>
            <a:off x="7811413" y="4692275"/>
            <a:ext cx="1150750" cy="267575"/>
          </a:xfrm>
          <a:prstGeom prst="rect">
            <a:avLst/>
          </a:prstGeom>
          <a:noFill/>
          <a:ln>
            <a:noFill/>
          </a:ln>
        </p:spPr>
      </p:pic>
      <p:sp>
        <p:nvSpPr>
          <p:cNvPr id="882" name="Google Shape;882;p154"/>
          <p:cNvSpPr txBox="1"/>
          <p:nvPr/>
        </p:nvSpPr>
        <p:spPr>
          <a:xfrm>
            <a:off x="563975" y="461725"/>
            <a:ext cx="6783000" cy="7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4000" b="1" dirty="0">
                <a:latin typeface="DM Sans"/>
                <a:ea typeface="DM Sans"/>
                <a:cs typeface="DM Sans"/>
                <a:sym typeface="DM Sans"/>
              </a:rPr>
              <a:t>Instalar NVM en Linux</a:t>
            </a:r>
            <a:endParaRPr sz="4000" b="1" dirty="0">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55"/>
          <p:cNvSpPr txBox="1"/>
          <p:nvPr/>
        </p:nvSpPr>
        <p:spPr>
          <a:xfrm>
            <a:off x="833094" y="1303625"/>
            <a:ext cx="4146000" cy="111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000"/>
              </a:spcAft>
              <a:buNone/>
            </a:pPr>
            <a:r>
              <a:rPr lang="es">
                <a:solidFill>
                  <a:schemeClr val="dk1"/>
                </a:solidFill>
                <a:highlight>
                  <a:schemeClr val="lt1"/>
                </a:highlight>
                <a:latin typeface="DM Sans"/>
                <a:ea typeface="DM Sans"/>
                <a:cs typeface="DM Sans"/>
                <a:sym typeface="DM Sans"/>
              </a:rPr>
              <a:t>Además, para configurar manualmente una versión de Node predeterminada que se utilizará en cualquier shell nuevo, utilizar el alias "predeterminado" como se muestra.</a:t>
            </a:r>
            <a:endParaRPr>
              <a:solidFill>
                <a:schemeClr val="dk1"/>
              </a:solidFill>
              <a:highlight>
                <a:schemeClr val="lt1"/>
              </a:highlight>
              <a:latin typeface="DM Sans"/>
              <a:ea typeface="DM Sans"/>
              <a:cs typeface="DM Sans"/>
              <a:sym typeface="DM Sans"/>
            </a:endParaRPr>
          </a:p>
        </p:txBody>
      </p:sp>
      <p:pic>
        <p:nvPicPr>
          <p:cNvPr id="888" name="Google Shape;888;p155"/>
          <p:cNvPicPr preferRelativeResize="0"/>
          <p:nvPr/>
        </p:nvPicPr>
        <p:blipFill>
          <a:blip r:embed="rId3">
            <a:alphaModFix/>
          </a:blip>
          <a:stretch>
            <a:fillRect/>
          </a:stretch>
        </p:blipFill>
        <p:spPr>
          <a:xfrm>
            <a:off x="5158138" y="1539050"/>
            <a:ext cx="3152775" cy="990600"/>
          </a:xfrm>
          <a:prstGeom prst="rect">
            <a:avLst/>
          </a:prstGeom>
          <a:noFill/>
          <a:ln w="19050" cap="flat" cmpd="sng">
            <a:solidFill>
              <a:schemeClr val="dk2"/>
            </a:solidFill>
            <a:prstDash val="solid"/>
            <a:round/>
            <a:headEnd type="none" w="sm" len="sm"/>
            <a:tailEnd type="none" w="sm" len="sm"/>
          </a:ln>
        </p:spPr>
      </p:pic>
      <p:pic>
        <p:nvPicPr>
          <p:cNvPr id="889" name="Google Shape;889;p155"/>
          <p:cNvPicPr preferRelativeResize="0"/>
          <p:nvPr/>
        </p:nvPicPr>
        <p:blipFill>
          <a:blip r:embed="rId4">
            <a:alphaModFix/>
          </a:blip>
          <a:stretch>
            <a:fillRect/>
          </a:stretch>
        </p:blipFill>
        <p:spPr>
          <a:xfrm>
            <a:off x="1768475" y="2813400"/>
            <a:ext cx="5607075" cy="1666975"/>
          </a:xfrm>
          <a:prstGeom prst="rect">
            <a:avLst/>
          </a:prstGeom>
          <a:noFill/>
          <a:ln w="19050" cap="flat" cmpd="sng">
            <a:solidFill>
              <a:schemeClr val="dk2"/>
            </a:solidFill>
            <a:prstDash val="solid"/>
            <a:round/>
            <a:headEnd type="none" w="sm" len="sm"/>
            <a:tailEnd type="none" w="sm" len="sm"/>
          </a:ln>
        </p:spPr>
      </p:pic>
      <p:pic>
        <p:nvPicPr>
          <p:cNvPr id="890" name="Google Shape;890;p155"/>
          <p:cNvPicPr preferRelativeResize="0"/>
          <p:nvPr/>
        </p:nvPicPr>
        <p:blipFill rotWithShape="1">
          <a:blip r:embed="rId5">
            <a:alphaModFix/>
          </a:blip>
          <a:srcRect/>
          <a:stretch/>
        </p:blipFill>
        <p:spPr>
          <a:xfrm>
            <a:off x="7811413" y="4692275"/>
            <a:ext cx="1150750" cy="267575"/>
          </a:xfrm>
          <a:prstGeom prst="rect">
            <a:avLst/>
          </a:prstGeom>
          <a:noFill/>
          <a:ln>
            <a:noFill/>
          </a:ln>
        </p:spPr>
      </p:pic>
      <p:sp>
        <p:nvSpPr>
          <p:cNvPr id="891" name="Google Shape;891;p155"/>
          <p:cNvSpPr txBox="1"/>
          <p:nvPr/>
        </p:nvSpPr>
        <p:spPr>
          <a:xfrm>
            <a:off x="563975" y="461725"/>
            <a:ext cx="6783000" cy="7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4000" b="1">
                <a:latin typeface="DM Sans"/>
                <a:ea typeface="DM Sans"/>
                <a:cs typeface="DM Sans"/>
                <a:sym typeface="DM Sans"/>
              </a:rPr>
              <a:t>Instalar NVM en Linux</a:t>
            </a:r>
            <a:endParaRPr sz="4000" b="1">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56"/>
          <p:cNvSpPr txBox="1"/>
          <p:nvPr/>
        </p:nvSpPr>
        <p:spPr>
          <a:xfrm>
            <a:off x="416400" y="1500575"/>
            <a:ext cx="4155600" cy="31917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300"/>
              </a:spcBef>
              <a:spcAft>
                <a:spcPts val="0"/>
              </a:spcAft>
              <a:buClr>
                <a:srgbClr val="EAFF6A"/>
              </a:buClr>
              <a:buSzPts val="1400"/>
              <a:buFont typeface="DM Sans"/>
              <a:buChar char="✓"/>
            </a:pPr>
            <a:r>
              <a:rPr lang="es" dirty="0">
                <a:solidFill>
                  <a:schemeClr val="dk1"/>
                </a:solidFill>
                <a:highlight>
                  <a:schemeClr val="lt1"/>
                </a:highlight>
                <a:latin typeface="DM Sans"/>
                <a:ea typeface="DM Sans"/>
                <a:cs typeface="DM Sans"/>
                <a:sym typeface="DM Sans"/>
              </a:rPr>
              <a:t>Podemos crear un archivo de inicialización </a:t>
            </a:r>
            <a:r>
              <a:rPr lang="es" i="1" dirty="0">
                <a:solidFill>
                  <a:schemeClr val="dk1"/>
                </a:solidFill>
                <a:highlight>
                  <a:schemeClr val="lt1"/>
                </a:highlight>
                <a:latin typeface="DM Sans"/>
                <a:ea typeface="DM Sans"/>
                <a:cs typeface="DM Sans"/>
                <a:sym typeface="DM Sans"/>
              </a:rPr>
              <a:t>.nvmrc</a:t>
            </a:r>
            <a:r>
              <a:rPr lang="es" dirty="0">
                <a:solidFill>
                  <a:schemeClr val="dk1"/>
                </a:solidFill>
                <a:highlight>
                  <a:schemeClr val="lt1"/>
                </a:highlight>
                <a:latin typeface="DM Sans"/>
                <a:ea typeface="DM Sans"/>
                <a:cs typeface="DM Sans"/>
                <a:sym typeface="DM Sans"/>
              </a:rPr>
              <a:t> en el directorio raíz de nuestro proyecto (o en cualquier directorio principal) y agregar un número de versión de Node o cualquier otro indicador u opción de uso que </a:t>
            </a:r>
            <a:r>
              <a:rPr lang="es" i="1" dirty="0">
                <a:solidFill>
                  <a:schemeClr val="dk1"/>
                </a:solidFill>
                <a:highlight>
                  <a:schemeClr val="lt1"/>
                </a:highlight>
                <a:latin typeface="DM Sans"/>
                <a:ea typeface="DM Sans"/>
                <a:cs typeface="DM Sans"/>
                <a:sym typeface="DM Sans"/>
              </a:rPr>
              <a:t>nvm </a:t>
            </a:r>
            <a:r>
              <a:rPr lang="es" dirty="0">
                <a:solidFill>
                  <a:schemeClr val="dk1"/>
                </a:solidFill>
                <a:highlight>
                  <a:schemeClr val="lt1"/>
                </a:highlight>
                <a:latin typeface="DM Sans"/>
                <a:ea typeface="DM Sans"/>
                <a:cs typeface="DM Sans"/>
                <a:sym typeface="DM Sans"/>
              </a:rPr>
              <a:t>comprenda. Luego utilizamos algunos de los comandos que acabamos de ver para operar con la versión especificada en el archivo.</a:t>
            </a:r>
            <a:endParaRPr dirty="0">
              <a:solidFill>
                <a:schemeClr val="dk1"/>
              </a:solidFill>
              <a:highlight>
                <a:schemeClr val="lt1"/>
              </a:highlight>
              <a:latin typeface="DM Sans"/>
              <a:ea typeface="DM Sans"/>
              <a:cs typeface="DM Sans"/>
              <a:sym typeface="DM Sans"/>
            </a:endParaRPr>
          </a:p>
          <a:p>
            <a:pPr marL="0" lvl="0" indent="0" algn="l" rtl="0">
              <a:lnSpc>
                <a:spcPct val="115000"/>
              </a:lnSpc>
              <a:spcBef>
                <a:spcPts val="1300"/>
              </a:spcBef>
              <a:spcAft>
                <a:spcPts val="1000"/>
              </a:spcAft>
              <a:buNone/>
            </a:pPr>
            <a:endParaRPr dirty="0">
              <a:solidFill>
                <a:schemeClr val="dk1"/>
              </a:solidFill>
              <a:highlight>
                <a:schemeClr val="lt1"/>
              </a:highlight>
              <a:latin typeface="DM Sans"/>
              <a:ea typeface="DM Sans"/>
              <a:cs typeface="DM Sans"/>
              <a:sym typeface="DM Sans"/>
            </a:endParaRPr>
          </a:p>
        </p:txBody>
      </p:sp>
      <p:pic>
        <p:nvPicPr>
          <p:cNvPr id="897" name="Google Shape;897;p156"/>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898" name="Google Shape;898;p156"/>
          <p:cNvSpPr txBox="1"/>
          <p:nvPr/>
        </p:nvSpPr>
        <p:spPr>
          <a:xfrm>
            <a:off x="563975" y="461725"/>
            <a:ext cx="6783000" cy="7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4000" b="1">
                <a:latin typeface="DM Sans"/>
                <a:ea typeface="DM Sans"/>
                <a:cs typeface="DM Sans"/>
                <a:sym typeface="DM Sans"/>
              </a:rPr>
              <a:t>Instalar NVM en Linux</a:t>
            </a:r>
            <a:endParaRPr sz="4000" b="1">
              <a:latin typeface="DM Sans"/>
              <a:ea typeface="DM Sans"/>
              <a:cs typeface="DM Sans"/>
              <a:sym typeface="DM Sans"/>
            </a:endParaRPr>
          </a:p>
        </p:txBody>
      </p:sp>
      <p:sp>
        <p:nvSpPr>
          <p:cNvPr id="899" name="Google Shape;899;p156"/>
          <p:cNvSpPr txBox="1"/>
          <p:nvPr/>
        </p:nvSpPr>
        <p:spPr>
          <a:xfrm>
            <a:off x="4663950" y="1074150"/>
            <a:ext cx="4025700" cy="1806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300"/>
              </a:spcBef>
              <a:spcAft>
                <a:spcPts val="0"/>
              </a:spcAft>
              <a:buNone/>
            </a:pPr>
            <a:endParaRPr dirty="0">
              <a:solidFill>
                <a:schemeClr val="dk1"/>
              </a:solidFill>
              <a:highlight>
                <a:schemeClr val="lt1"/>
              </a:highlight>
              <a:latin typeface="DM Sans"/>
              <a:ea typeface="DM Sans"/>
              <a:cs typeface="DM Sans"/>
              <a:sym typeface="DM Sans"/>
            </a:endParaRPr>
          </a:p>
          <a:p>
            <a:pPr marL="457200" lvl="0" indent="-317500" algn="l" rtl="0">
              <a:lnSpc>
                <a:spcPct val="115000"/>
              </a:lnSpc>
              <a:spcBef>
                <a:spcPts val="1300"/>
              </a:spcBef>
              <a:spcAft>
                <a:spcPts val="1000"/>
              </a:spcAft>
              <a:buClr>
                <a:srgbClr val="EAFF6A"/>
              </a:buClr>
              <a:buSzPts val="1400"/>
              <a:buFont typeface="Helvetica Neue Light"/>
              <a:buChar char="✓"/>
            </a:pPr>
            <a:r>
              <a:rPr lang="es" dirty="0">
                <a:solidFill>
                  <a:schemeClr val="dk1"/>
                </a:solidFill>
                <a:highlight>
                  <a:schemeClr val="lt1"/>
                </a:highlight>
                <a:latin typeface="DM Sans"/>
                <a:ea typeface="DM Sans"/>
                <a:cs typeface="DM Sans"/>
                <a:sym typeface="DM Sans"/>
              </a:rPr>
              <a:t>Para obtener más información, podemos consultar el comando </a:t>
            </a:r>
            <a:r>
              <a:rPr lang="es" i="1" dirty="0">
                <a:solidFill>
                  <a:schemeClr val="lt2"/>
                </a:solidFill>
                <a:highlight>
                  <a:schemeClr val="dk2"/>
                </a:highlight>
                <a:latin typeface="DM Sans"/>
                <a:ea typeface="DM Sans"/>
                <a:cs typeface="DM Sans"/>
                <a:sym typeface="DM Sans"/>
              </a:rPr>
              <a:t>nvm --help</a:t>
            </a:r>
            <a:r>
              <a:rPr lang="es" dirty="0">
                <a:solidFill>
                  <a:schemeClr val="dk1"/>
                </a:solidFill>
                <a:highlight>
                  <a:schemeClr val="lt1"/>
                </a:highlight>
                <a:latin typeface="DM Sans"/>
                <a:ea typeface="DM Sans"/>
                <a:cs typeface="DM Sans"/>
                <a:sym typeface="DM Sans"/>
              </a:rPr>
              <a:t> o entrar al repositorio de Github de Node Version Manager: </a:t>
            </a:r>
            <a:r>
              <a:rPr lang="es" u="sng" dirty="0">
                <a:solidFill>
                  <a:schemeClr val="accent5"/>
                </a:solidFill>
                <a:highlight>
                  <a:schemeClr val="lt1"/>
                </a:highlight>
                <a:latin typeface="DM Sans"/>
                <a:ea typeface="DM Sans"/>
                <a:cs typeface="DM Sans"/>
                <a:sym typeface="DM Sans"/>
                <a:hlinkClick r:id="rId4">
                  <a:extLst>
                    <a:ext uri="{A12FA001-AC4F-418D-AE19-62706E023703}">
                      <ahyp:hlinkClr xmlns="" xmlns:ahyp="http://schemas.microsoft.com/office/drawing/2018/hyperlinkcolor" val="tx"/>
                    </a:ext>
                  </a:extLst>
                </a:hlinkClick>
              </a:rPr>
              <a:t>https://github.com/nvm-sh/nvm</a:t>
            </a:r>
            <a:r>
              <a:rPr lang="es" dirty="0">
                <a:solidFill>
                  <a:schemeClr val="dk1"/>
                </a:solidFill>
                <a:highlight>
                  <a:schemeClr val="lt1"/>
                </a:highlight>
                <a:latin typeface="DM Sans"/>
                <a:ea typeface="DM Sans"/>
                <a:cs typeface="DM Sans"/>
                <a:sym typeface="DM Sans"/>
              </a:rPr>
              <a:t>.</a:t>
            </a:r>
            <a:endParaRPr dirty="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157"/>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157"/>
          <p:cNvSpPr txBox="1"/>
          <p:nvPr/>
        </p:nvSpPr>
        <p:spPr>
          <a:xfrm>
            <a:off x="1461300" y="330200"/>
            <a:ext cx="6221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500" b="1">
                <a:solidFill>
                  <a:schemeClr val="lt1"/>
                </a:solidFill>
                <a:latin typeface="DM Sans"/>
                <a:ea typeface="DM Sans"/>
                <a:cs typeface="DM Sans"/>
                <a:sym typeface="DM Sans"/>
              </a:rPr>
              <a:t>Corroborando la instalación</a:t>
            </a:r>
            <a:endParaRPr sz="3500" b="1" i="0" u="none" strike="noStrike" cap="none">
              <a:solidFill>
                <a:schemeClr val="lt1"/>
              </a:solidFill>
              <a:latin typeface="DM Sans"/>
              <a:ea typeface="DM Sans"/>
              <a:cs typeface="DM Sans"/>
              <a:sym typeface="DM Sans"/>
            </a:endParaRPr>
          </a:p>
        </p:txBody>
      </p:sp>
      <p:sp>
        <p:nvSpPr>
          <p:cNvPr id="906" name="Google Shape;906;p157"/>
          <p:cNvSpPr txBox="1"/>
          <p:nvPr/>
        </p:nvSpPr>
        <p:spPr>
          <a:xfrm>
            <a:off x="906450" y="1612600"/>
            <a:ext cx="29556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Una vez realizada la instalación en tu respectivo sistema, podemos comprobar que contamos con nvm, corriendo el comando </a:t>
            </a:r>
            <a:r>
              <a:rPr lang="es" sz="1350" b="1" i="1" dirty="0">
                <a:latin typeface="DM Sans"/>
                <a:ea typeface="DM Sans"/>
                <a:cs typeface="DM Sans"/>
                <a:sym typeface="DM Sans"/>
              </a:rPr>
              <a:t>nvm</a:t>
            </a:r>
            <a:r>
              <a:rPr lang="es" sz="1350" dirty="0">
                <a:latin typeface="DM Sans"/>
                <a:ea typeface="DM Sans"/>
                <a:cs typeface="DM Sans"/>
                <a:sym typeface="DM Sans"/>
              </a:rPr>
              <a:t> en una terminal.</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Podremos ver las múltiples recomendaciones de </a:t>
            </a:r>
            <a:r>
              <a:rPr lang="es" sz="1350" dirty="0" smtClean="0">
                <a:latin typeface="DM Sans"/>
                <a:ea typeface="DM Sans"/>
                <a:cs typeface="DM Sans"/>
                <a:sym typeface="DM Sans"/>
              </a:rPr>
              <a:t>uso. Utilizaremos </a:t>
            </a:r>
            <a:r>
              <a:rPr lang="es" sz="1350" dirty="0">
                <a:latin typeface="DM Sans"/>
                <a:ea typeface="DM Sans"/>
                <a:cs typeface="DM Sans"/>
                <a:sym typeface="DM Sans"/>
              </a:rPr>
              <a:t>una combinación de estos comandos para proceder a hacer la instalación de nuestras diferentes versiones de node.</a:t>
            </a:r>
            <a:endParaRPr sz="1350" dirty="0">
              <a:latin typeface="DM Sans"/>
              <a:ea typeface="DM Sans"/>
              <a:cs typeface="DM Sans"/>
              <a:sym typeface="DM Sans"/>
            </a:endParaRPr>
          </a:p>
        </p:txBody>
      </p:sp>
      <p:pic>
        <p:nvPicPr>
          <p:cNvPr id="907" name="Google Shape;907;p157"/>
          <p:cNvPicPr preferRelativeResize="0"/>
          <p:nvPr/>
        </p:nvPicPr>
        <p:blipFill>
          <a:blip r:embed="rId3">
            <a:alphaModFix/>
          </a:blip>
          <a:stretch>
            <a:fillRect/>
          </a:stretch>
        </p:blipFill>
        <p:spPr>
          <a:xfrm>
            <a:off x="3986625" y="1722575"/>
            <a:ext cx="4220299" cy="22505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58"/>
          <p:cNvSpPr/>
          <p:nvPr/>
        </p:nvSpPr>
        <p:spPr>
          <a:xfrm>
            <a:off x="647400" y="1416550"/>
            <a:ext cx="7849200" cy="30900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158"/>
          <p:cNvSpPr txBox="1"/>
          <p:nvPr/>
        </p:nvSpPr>
        <p:spPr>
          <a:xfrm>
            <a:off x="294150" y="290325"/>
            <a:ext cx="85557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nvm list available</a:t>
            </a:r>
            <a:endParaRPr sz="3500" b="1" i="0" u="none" strike="noStrike" cap="none">
              <a:solidFill>
                <a:schemeClr val="lt1"/>
              </a:solidFill>
              <a:latin typeface="DM Sans"/>
              <a:ea typeface="DM Sans"/>
              <a:cs typeface="DM Sans"/>
              <a:sym typeface="DM Sans"/>
            </a:endParaRPr>
          </a:p>
        </p:txBody>
      </p:sp>
      <p:sp>
        <p:nvSpPr>
          <p:cNvPr id="914" name="Google Shape;914;p158"/>
          <p:cNvSpPr txBox="1"/>
          <p:nvPr/>
        </p:nvSpPr>
        <p:spPr>
          <a:xfrm>
            <a:off x="977400" y="1899550"/>
            <a:ext cx="34377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dirty="0">
                <a:latin typeface="DM Sans"/>
                <a:ea typeface="DM Sans"/>
                <a:cs typeface="DM Sans"/>
                <a:sym typeface="DM Sans"/>
              </a:rPr>
              <a:t>Al utilizar el comando </a:t>
            </a:r>
            <a:r>
              <a:rPr lang="es" b="1" i="1" dirty="0">
                <a:latin typeface="DM Sans"/>
                <a:ea typeface="DM Sans"/>
                <a:cs typeface="DM Sans"/>
                <a:sym typeface="DM Sans"/>
              </a:rPr>
              <a:t>nvm list available</a:t>
            </a:r>
            <a:r>
              <a:rPr lang="es" i="1" dirty="0">
                <a:latin typeface="DM Sans"/>
                <a:ea typeface="DM Sans"/>
                <a:cs typeface="DM Sans"/>
                <a:sym typeface="DM Sans"/>
              </a:rPr>
              <a:t>, </a:t>
            </a:r>
            <a:r>
              <a:rPr lang="es" dirty="0">
                <a:latin typeface="DM Sans"/>
                <a:ea typeface="DM Sans"/>
                <a:cs typeface="DM Sans"/>
                <a:sym typeface="DM Sans"/>
              </a:rPr>
              <a:t>estamos indicando a nvm que queremos corroborar </a:t>
            </a:r>
            <a:r>
              <a:rPr lang="es" dirty="0" smtClean="0">
                <a:latin typeface="DM Sans"/>
                <a:ea typeface="DM Sans"/>
                <a:cs typeface="DM Sans"/>
                <a:sym typeface="DM Sans"/>
              </a:rPr>
              <a:t>las </a:t>
            </a:r>
            <a:r>
              <a:rPr lang="es" dirty="0">
                <a:latin typeface="DM Sans"/>
                <a:ea typeface="DM Sans"/>
                <a:cs typeface="DM Sans"/>
                <a:sym typeface="DM Sans"/>
              </a:rPr>
              <a:t>versiones de node </a:t>
            </a:r>
            <a:r>
              <a:rPr lang="es" dirty="0" smtClean="0">
                <a:latin typeface="DM Sans"/>
                <a:ea typeface="DM Sans"/>
                <a:cs typeface="DM Sans"/>
                <a:sym typeface="DM Sans"/>
              </a:rPr>
              <a:t>disponibles para instalación. </a:t>
            </a:r>
            <a:endParaRPr dirty="0">
              <a:latin typeface="DM Sans"/>
              <a:ea typeface="DM Sans"/>
              <a:cs typeface="DM Sans"/>
              <a:sym typeface="DM Sans"/>
            </a:endParaRPr>
          </a:p>
          <a:p>
            <a:pPr marL="0" lvl="0" indent="0" algn="l" rtl="0">
              <a:spcBef>
                <a:spcPts val="0"/>
              </a:spcBef>
              <a:spcAft>
                <a:spcPts val="0"/>
              </a:spcAft>
              <a:buNone/>
            </a:pPr>
            <a:endParaRPr dirty="0">
              <a:latin typeface="DM Sans"/>
              <a:ea typeface="DM Sans"/>
              <a:cs typeface="DM Sans"/>
              <a:sym typeface="DM Sans"/>
            </a:endParaRPr>
          </a:p>
          <a:p>
            <a:pPr marL="0" lvl="0" indent="0" algn="l" rtl="0">
              <a:spcBef>
                <a:spcPts val="0"/>
              </a:spcBef>
              <a:spcAft>
                <a:spcPts val="0"/>
              </a:spcAft>
              <a:buNone/>
            </a:pPr>
            <a:r>
              <a:rPr lang="es" dirty="0">
                <a:latin typeface="DM Sans"/>
                <a:ea typeface="DM Sans"/>
                <a:cs typeface="DM Sans"/>
                <a:sym typeface="DM Sans"/>
              </a:rPr>
              <a:t>NVM nos entregará entonces una lista de las versiones encontradas en internet, para seleccionar e instalar la que mejor nos parezca. </a:t>
            </a:r>
            <a:endParaRPr dirty="0">
              <a:latin typeface="DM Sans"/>
              <a:ea typeface="DM Sans"/>
              <a:cs typeface="DM Sans"/>
              <a:sym typeface="DM Sans"/>
            </a:endParaRPr>
          </a:p>
        </p:txBody>
      </p:sp>
      <p:pic>
        <p:nvPicPr>
          <p:cNvPr id="915" name="Google Shape;915;p158"/>
          <p:cNvPicPr preferRelativeResize="0"/>
          <p:nvPr/>
        </p:nvPicPr>
        <p:blipFill>
          <a:blip r:embed="rId3">
            <a:alphaModFix/>
          </a:blip>
          <a:stretch>
            <a:fillRect/>
          </a:stretch>
        </p:blipFill>
        <p:spPr>
          <a:xfrm>
            <a:off x="4572000" y="1653700"/>
            <a:ext cx="3591150" cy="26157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59"/>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159"/>
          <p:cNvSpPr txBox="1"/>
          <p:nvPr/>
        </p:nvSpPr>
        <p:spPr>
          <a:xfrm>
            <a:off x="880350" y="34750"/>
            <a:ext cx="73833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nvm install &lt;version&gt;</a:t>
            </a:r>
            <a:endParaRPr sz="3500" b="1">
              <a:solidFill>
                <a:schemeClr val="lt1"/>
              </a:solidFill>
              <a:latin typeface="DM Sans"/>
              <a:ea typeface="DM Sans"/>
              <a:cs typeface="DM Sans"/>
              <a:sym typeface="DM Sans"/>
            </a:endParaRPr>
          </a:p>
        </p:txBody>
      </p:sp>
      <p:sp>
        <p:nvSpPr>
          <p:cNvPr id="922" name="Google Shape;922;p159"/>
          <p:cNvSpPr txBox="1"/>
          <p:nvPr/>
        </p:nvSpPr>
        <p:spPr>
          <a:xfrm>
            <a:off x="1018175" y="1820350"/>
            <a:ext cx="33879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Una vez que hemos leído la lista de versiones disponibles y nos hemos decidido por una, podemos ejecutar el comando nvm install, seguido de la versión a instalar</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Por ejemplo, ejecutando </a:t>
            </a:r>
            <a:r>
              <a:rPr lang="es" sz="1350" b="1" i="1" dirty="0">
                <a:latin typeface="DM Sans"/>
                <a:ea typeface="DM Sans"/>
                <a:cs typeface="DM Sans"/>
                <a:sym typeface="DM Sans"/>
              </a:rPr>
              <a:t>nvm install 19.0.0,</a:t>
            </a:r>
            <a:r>
              <a:rPr lang="es" sz="1350" i="1" dirty="0">
                <a:latin typeface="DM Sans"/>
                <a:ea typeface="DM Sans"/>
                <a:cs typeface="DM Sans"/>
                <a:sym typeface="DM Sans"/>
              </a:rPr>
              <a:t> </a:t>
            </a:r>
            <a:r>
              <a:rPr lang="es" sz="1350" dirty="0">
                <a:latin typeface="DM Sans"/>
                <a:ea typeface="DM Sans"/>
                <a:cs typeface="DM Sans"/>
                <a:sym typeface="DM Sans"/>
              </a:rPr>
              <a:t>estaremos listos para poder comenzar a trabajar con esta versión.</a:t>
            </a:r>
            <a:endParaRPr sz="1350" dirty="0">
              <a:latin typeface="DM Sans"/>
              <a:ea typeface="DM Sans"/>
              <a:cs typeface="DM Sans"/>
              <a:sym typeface="DM Sans"/>
            </a:endParaRPr>
          </a:p>
        </p:txBody>
      </p:sp>
      <p:pic>
        <p:nvPicPr>
          <p:cNvPr id="923" name="Google Shape;923;p159"/>
          <p:cNvPicPr preferRelativeResize="0"/>
          <p:nvPr/>
        </p:nvPicPr>
        <p:blipFill>
          <a:blip r:embed="rId3">
            <a:alphaModFix/>
          </a:blip>
          <a:stretch>
            <a:fillRect/>
          </a:stretch>
        </p:blipFill>
        <p:spPr>
          <a:xfrm>
            <a:off x="4484225" y="2365625"/>
            <a:ext cx="3706649" cy="9644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60"/>
          <p:cNvSpPr/>
          <p:nvPr/>
        </p:nvSpPr>
        <p:spPr>
          <a:xfrm>
            <a:off x="670200" y="1222125"/>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160"/>
          <p:cNvSpPr txBox="1"/>
          <p:nvPr/>
        </p:nvSpPr>
        <p:spPr>
          <a:xfrm>
            <a:off x="647400" y="34750"/>
            <a:ext cx="78948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nvm list</a:t>
            </a:r>
            <a:endParaRPr sz="3500" b="1">
              <a:solidFill>
                <a:schemeClr val="lt1"/>
              </a:solidFill>
              <a:latin typeface="DM Sans"/>
              <a:ea typeface="DM Sans"/>
              <a:cs typeface="DM Sans"/>
              <a:sym typeface="DM Sans"/>
            </a:endParaRPr>
          </a:p>
        </p:txBody>
      </p:sp>
      <p:sp>
        <p:nvSpPr>
          <p:cNvPr id="930" name="Google Shape;930;p160"/>
          <p:cNvSpPr txBox="1"/>
          <p:nvPr/>
        </p:nvSpPr>
        <p:spPr>
          <a:xfrm>
            <a:off x="1228825" y="2268975"/>
            <a:ext cx="37041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Por otra parte, si corremos nuevamente el comando </a:t>
            </a:r>
            <a:r>
              <a:rPr lang="es" sz="1350" b="1" i="1" dirty="0">
                <a:latin typeface="DM Sans"/>
                <a:ea typeface="DM Sans"/>
                <a:cs typeface="DM Sans"/>
                <a:sym typeface="DM Sans"/>
              </a:rPr>
              <a:t>nvm list</a:t>
            </a:r>
            <a:r>
              <a:rPr lang="es" sz="1350" dirty="0">
                <a:latin typeface="DM Sans"/>
                <a:ea typeface="DM Sans"/>
                <a:cs typeface="DM Sans"/>
                <a:sym typeface="DM Sans"/>
              </a:rPr>
              <a:t>, esta vez sin la palabra “available”, notaremos cómo nos mostrará un listado de las versiones que ya tengamos instaladas en nuestro computador.</a:t>
            </a:r>
            <a:endParaRPr sz="1350" dirty="0">
              <a:latin typeface="DM Sans"/>
              <a:ea typeface="DM Sans"/>
              <a:cs typeface="DM Sans"/>
              <a:sym typeface="DM Sans"/>
            </a:endParaRPr>
          </a:p>
        </p:txBody>
      </p:sp>
      <p:pic>
        <p:nvPicPr>
          <p:cNvPr id="931" name="Google Shape;931;p160"/>
          <p:cNvPicPr preferRelativeResize="0"/>
          <p:nvPr/>
        </p:nvPicPr>
        <p:blipFill>
          <a:blip r:embed="rId3">
            <a:alphaModFix/>
          </a:blip>
          <a:stretch>
            <a:fillRect/>
          </a:stretch>
        </p:blipFill>
        <p:spPr>
          <a:xfrm>
            <a:off x="5550775" y="1913675"/>
            <a:ext cx="2461850" cy="19343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61"/>
          <p:cNvSpPr/>
          <p:nvPr/>
        </p:nvSpPr>
        <p:spPr>
          <a:xfrm>
            <a:off x="647400" y="1233125"/>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161"/>
          <p:cNvSpPr txBox="1"/>
          <p:nvPr/>
        </p:nvSpPr>
        <p:spPr>
          <a:xfrm>
            <a:off x="880350" y="34750"/>
            <a:ext cx="73833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nvm use &lt;version&gt;</a:t>
            </a:r>
            <a:endParaRPr sz="3500" b="1">
              <a:solidFill>
                <a:schemeClr val="lt1"/>
              </a:solidFill>
              <a:latin typeface="DM Sans"/>
              <a:ea typeface="DM Sans"/>
              <a:cs typeface="DM Sans"/>
              <a:sym typeface="DM Sans"/>
            </a:endParaRPr>
          </a:p>
        </p:txBody>
      </p:sp>
      <p:sp>
        <p:nvSpPr>
          <p:cNvPr id="938" name="Google Shape;938;p161"/>
          <p:cNvSpPr txBox="1"/>
          <p:nvPr/>
        </p:nvSpPr>
        <p:spPr>
          <a:xfrm>
            <a:off x="880350" y="1552775"/>
            <a:ext cx="3569700" cy="288537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Una vez instaladas las versiones que queremos, toca decidir sobre cuál trabajar.</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Cada vez que queramos utilizar una versión en particular, utilizaremos </a:t>
            </a:r>
            <a:r>
              <a:rPr lang="es" sz="1350" b="1" i="1" dirty="0">
                <a:latin typeface="DM Sans"/>
                <a:ea typeface="DM Sans"/>
                <a:cs typeface="DM Sans"/>
                <a:sym typeface="DM Sans"/>
              </a:rPr>
              <a:t>nvm use</a:t>
            </a:r>
            <a:r>
              <a:rPr lang="es" sz="1350" dirty="0">
                <a:latin typeface="DM Sans"/>
                <a:ea typeface="DM Sans"/>
                <a:cs typeface="DM Sans"/>
                <a:sym typeface="DM Sans"/>
              </a:rPr>
              <a:t> seguido de la versión </a:t>
            </a:r>
            <a:r>
              <a:rPr lang="es" sz="1350" dirty="0" smtClean="0">
                <a:latin typeface="DM Sans"/>
                <a:ea typeface="DM Sans"/>
                <a:cs typeface="DM Sans"/>
                <a:sym typeface="DM Sans"/>
              </a:rPr>
              <a:t>con que </a:t>
            </a:r>
            <a:r>
              <a:rPr lang="es" sz="1350" dirty="0">
                <a:latin typeface="DM Sans"/>
                <a:ea typeface="DM Sans"/>
                <a:cs typeface="DM Sans"/>
                <a:sym typeface="DM Sans"/>
              </a:rPr>
              <a:t>queremos trabajar.</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Ahora, si volvemos a correr </a:t>
            </a:r>
            <a:r>
              <a:rPr lang="es" sz="1350" b="1" i="1" dirty="0">
                <a:latin typeface="DM Sans"/>
                <a:ea typeface="DM Sans"/>
                <a:cs typeface="DM Sans"/>
                <a:sym typeface="DM Sans"/>
              </a:rPr>
              <a:t>nvm list</a:t>
            </a:r>
            <a:r>
              <a:rPr lang="es" sz="1350" dirty="0">
                <a:latin typeface="DM Sans"/>
                <a:ea typeface="DM Sans"/>
                <a:cs typeface="DM Sans"/>
                <a:sym typeface="DM Sans"/>
              </a:rPr>
              <a:t>, en el listado aparecerá una marca indicando que estamos trabajando sobre </a:t>
            </a:r>
            <a:r>
              <a:rPr lang="es" sz="1350" dirty="0" smtClean="0">
                <a:latin typeface="DM Sans"/>
                <a:ea typeface="DM Sans"/>
                <a:cs typeface="DM Sans"/>
                <a:sym typeface="DM Sans"/>
              </a:rPr>
              <a:t>esa version.</a:t>
            </a:r>
            <a:endParaRPr sz="1350" dirty="0">
              <a:latin typeface="DM Sans"/>
              <a:ea typeface="DM Sans"/>
              <a:cs typeface="DM Sans"/>
              <a:sym typeface="DM Sans"/>
            </a:endParaRPr>
          </a:p>
        </p:txBody>
      </p:sp>
      <p:pic>
        <p:nvPicPr>
          <p:cNvPr id="939" name="Google Shape;939;p161"/>
          <p:cNvPicPr preferRelativeResize="0"/>
          <p:nvPr/>
        </p:nvPicPr>
        <p:blipFill>
          <a:blip r:embed="rId3">
            <a:alphaModFix/>
          </a:blip>
          <a:stretch>
            <a:fillRect/>
          </a:stretch>
        </p:blipFill>
        <p:spPr>
          <a:xfrm>
            <a:off x="4571988" y="2434625"/>
            <a:ext cx="3762375" cy="9144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62"/>
          <p:cNvSpPr txBox="1"/>
          <p:nvPr/>
        </p:nvSpPr>
        <p:spPr>
          <a:xfrm>
            <a:off x="473350" y="46527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a:solidFill>
                  <a:srgbClr val="EAFF6A"/>
                </a:solidFill>
                <a:latin typeface="DM Sans"/>
                <a:ea typeface="DM Sans"/>
                <a:cs typeface="DM Sans"/>
                <a:sym typeface="DM Sans"/>
              </a:rPr>
              <a:t>¡Importante!</a:t>
            </a:r>
            <a:endParaRPr sz="3500" b="1" i="0" u="none" strike="noStrike" cap="none">
              <a:solidFill>
                <a:srgbClr val="EAFF6A"/>
              </a:solidFill>
              <a:latin typeface="DM Sans"/>
              <a:ea typeface="DM Sans"/>
              <a:cs typeface="DM Sans"/>
              <a:sym typeface="DM Sans"/>
            </a:endParaRPr>
          </a:p>
        </p:txBody>
      </p:sp>
      <p:sp>
        <p:nvSpPr>
          <p:cNvPr id="945" name="Google Shape;945;p162"/>
          <p:cNvSpPr txBox="1"/>
          <p:nvPr/>
        </p:nvSpPr>
        <p:spPr>
          <a:xfrm>
            <a:off x="473350" y="1626100"/>
            <a:ext cx="71694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b="1">
                <a:solidFill>
                  <a:srgbClr val="E8E7E3"/>
                </a:solidFill>
                <a:latin typeface="DM Sans"/>
                <a:ea typeface="DM Sans"/>
                <a:cs typeface="DM Sans"/>
                <a:sym typeface="DM Sans"/>
              </a:rPr>
              <a:t>Recuerda que cada versión tiene su entorno de instalaciones y compatibilidades. </a:t>
            </a:r>
            <a:r>
              <a:rPr lang="es" sz="2500">
                <a:solidFill>
                  <a:srgbClr val="E8E7E3"/>
                </a:solidFill>
                <a:latin typeface="DM Sans"/>
                <a:ea typeface="DM Sans"/>
                <a:cs typeface="DM Sans"/>
                <a:sym typeface="DM Sans"/>
              </a:rPr>
              <a:t>Ahora que trabajarás con múltiples versiones, es muy importante que tengas cuidado en siempre poner atención sobre qué versión estás utilizando en ese momento</a:t>
            </a:r>
            <a:endParaRPr sz="2500">
              <a:solidFill>
                <a:srgbClr val="E8E7E3"/>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91"/>
          <p:cNvSpPr txBox="1"/>
          <p:nvPr/>
        </p:nvSpPr>
        <p:spPr>
          <a:xfrm>
            <a:off x="475500" y="468300"/>
            <a:ext cx="6413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La realidad de un servidor</a:t>
            </a:r>
            <a:endParaRPr sz="4000" b="1" i="0" u="none" strike="noStrike" cap="none">
              <a:solidFill>
                <a:schemeClr val="dk1"/>
              </a:solidFill>
              <a:latin typeface="DM Sans"/>
              <a:ea typeface="DM Sans"/>
              <a:cs typeface="DM Sans"/>
              <a:sym typeface="DM Sans"/>
            </a:endParaRPr>
          </a:p>
        </p:txBody>
      </p:sp>
      <p:sp>
        <p:nvSpPr>
          <p:cNvPr id="355" name="Google Shape;355;p91"/>
          <p:cNvSpPr txBox="1"/>
          <p:nvPr/>
        </p:nvSpPr>
        <p:spPr>
          <a:xfrm>
            <a:off x="475500" y="1701000"/>
            <a:ext cx="5619600" cy="28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Cuando comenzamos a “acostumbrarnos” a desarrollar módulos y funcionalidades en nuestro servidor, seguramente comenzamos a agregar múltiples cosas mientras continuamos aprendiendo a utilizar el universo de herramientas para nuestro servidor.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Sin embargo, cuando queremos mostrar nuestro servidor al mundo, nos encontramos con una terrible realidad: la experiencia del usuario puede verse afectada debido a la saturación de cálculos, herramientas y funcionalidades por cargar.</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b="1">
                <a:latin typeface="DM Sans"/>
                <a:ea typeface="DM Sans"/>
                <a:cs typeface="DM Sans"/>
                <a:sym typeface="DM Sans"/>
              </a:rPr>
              <a:t>¿Qué tanto de lo que colocamos en un servidor, es realmente útil para el usuario?</a:t>
            </a:r>
            <a:endParaRPr sz="1350">
              <a:latin typeface="DM Sans"/>
              <a:ea typeface="DM Sans"/>
              <a:cs typeface="DM Sans"/>
              <a:sym typeface="DM Sans"/>
            </a:endParaRPr>
          </a:p>
        </p:txBody>
      </p:sp>
      <p:pic>
        <p:nvPicPr>
          <p:cNvPr id="356" name="Google Shape;356;p91"/>
          <p:cNvPicPr preferRelativeResize="0"/>
          <p:nvPr/>
        </p:nvPicPr>
        <p:blipFill>
          <a:blip r:embed="rId3">
            <a:alphaModFix/>
          </a:blip>
          <a:stretch>
            <a:fillRect/>
          </a:stretch>
        </p:blipFill>
        <p:spPr>
          <a:xfrm>
            <a:off x="6032325" y="1794225"/>
            <a:ext cx="2960500" cy="13158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grpSp>
        <p:nvGrpSpPr>
          <p:cNvPr id="950" name="Google Shape;950;p163"/>
          <p:cNvGrpSpPr/>
          <p:nvPr/>
        </p:nvGrpSpPr>
        <p:grpSpPr>
          <a:xfrm>
            <a:off x="4202556" y="994173"/>
            <a:ext cx="738900" cy="738900"/>
            <a:chOff x="974706" y="2467173"/>
            <a:chExt cx="738900" cy="738900"/>
          </a:xfrm>
        </p:grpSpPr>
        <p:sp>
          <p:nvSpPr>
            <p:cNvPr id="951" name="Google Shape;951;p163"/>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52" name="Google Shape;952;p163"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953" name="Google Shape;953;p163"/>
          <p:cNvSpPr txBox="1"/>
          <p:nvPr/>
        </p:nvSpPr>
        <p:spPr>
          <a:xfrm>
            <a:off x="1461300" y="220862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Probando cambios de versiones</a:t>
            </a:r>
            <a:endParaRPr sz="4000" b="1" i="0" u="none" strike="noStrike" cap="none">
              <a:solidFill>
                <a:schemeClr val="dk1"/>
              </a:solidFill>
              <a:highlight>
                <a:srgbClr val="EAFF6A"/>
              </a:highlight>
              <a:latin typeface="DM Sans"/>
              <a:ea typeface="DM Sans"/>
              <a:cs typeface="DM Sans"/>
              <a:sym typeface="DM Sans"/>
            </a:endParaRPr>
          </a:p>
        </p:txBody>
      </p:sp>
      <p:sp>
        <p:nvSpPr>
          <p:cNvPr id="954" name="Google Shape;954;p163"/>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 minutos</a:t>
            </a:r>
            <a:endParaRPr sz="2000" b="1" i="0" u="none" strike="noStrike" cap="none">
              <a:solidFill>
                <a:srgbClr val="83AEFB"/>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grpSp>
        <p:nvGrpSpPr>
          <p:cNvPr id="959" name="Google Shape;959;p164"/>
          <p:cNvGrpSpPr/>
          <p:nvPr/>
        </p:nvGrpSpPr>
        <p:grpSpPr>
          <a:xfrm>
            <a:off x="457347" y="468298"/>
            <a:ext cx="431074" cy="431074"/>
            <a:chOff x="974706" y="2467173"/>
            <a:chExt cx="738900" cy="738900"/>
          </a:xfrm>
        </p:grpSpPr>
        <p:sp>
          <p:nvSpPr>
            <p:cNvPr id="960" name="Google Shape;960;p164"/>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1" name="Google Shape;961;p16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962" name="Google Shape;962;p164"/>
          <p:cNvSpPr txBox="1"/>
          <p:nvPr/>
        </p:nvSpPr>
        <p:spPr>
          <a:xfrm>
            <a:off x="501450" y="1081750"/>
            <a:ext cx="4987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Probando cambios de versiones</a:t>
            </a:r>
            <a:endParaRPr sz="4000" b="1" i="0" u="none" strike="noStrike" cap="none">
              <a:solidFill>
                <a:schemeClr val="dk1"/>
              </a:solidFill>
              <a:latin typeface="DM Sans"/>
              <a:ea typeface="DM Sans"/>
              <a:cs typeface="DM Sans"/>
              <a:sym typeface="DM Sans"/>
            </a:endParaRPr>
          </a:p>
        </p:txBody>
      </p:sp>
      <p:pic>
        <p:nvPicPr>
          <p:cNvPr id="963" name="Google Shape;963;p164"/>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964" name="Google Shape;964;p164"/>
          <p:cNvSpPr txBox="1"/>
          <p:nvPr/>
        </p:nvSpPr>
        <p:spPr>
          <a:xfrm>
            <a:off x="501450" y="2557125"/>
            <a:ext cx="66039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latin typeface="DM Sans"/>
                <a:ea typeface="DM Sans"/>
                <a:cs typeface="DM Sans"/>
                <a:sym typeface="DM Sans"/>
              </a:rPr>
              <a:t>Se levantará un servidor de express y lo ejecutaremos de diferentes formas.</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vez creado nuestro servidor, utilizar la versión 18.11.0 y ejecutar el comando node --watch server.js.</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Éste deberá implementar su última funcionalidad para poner el servidor en escucha y hacer su restart automático cada vez que se guarde un cambio.</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Ahora, cambiar a la versión 17.6.0 e intentar correr el comando inicial. Nota la diferencia en la ejecución.</a:t>
            </a:r>
            <a:endParaRPr sz="1350">
              <a:latin typeface="DM Sans"/>
              <a:ea typeface="DM Sans"/>
              <a:cs typeface="DM Sans"/>
              <a:sym typeface="DM Sans"/>
            </a:endParaRPr>
          </a:p>
        </p:txBody>
      </p:sp>
      <p:sp>
        <p:nvSpPr>
          <p:cNvPr id="965" name="Google Shape;965;p164"/>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65"/>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Administradores de</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90FF"/>
                </a:solidFill>
                <a:latin typeface="DM Sans"/>
                <a:ea typeface="DM Sans"/>
                <a:cs typeface="DM Sans"/>
                <a:sym typeface="DM Sans"/>
              </a:rPr>
              <a:t>paquetes</a:t>
            </a:r>
            <a:endParaRPr sz="4000" b="1" i="0" u="none" strike="noStrike" cap="none">
              <a:solidFill>
                <a:srgbClr val="EA90FF"/>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166"/>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166"/>
          <p:cNvSpPr txBox="1"/>
          <p:nvPr/>
        </p:nvSpPr>
        <p:spPr>
          <a:xfrm>
            <a:off x="3563575" y="349200"/>
            <a:ext cx="52470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¿Cómo funciona un administrador de paquetes?</a:t>
            </a:r>
            <a:endParaRPr sz="3500" b="1" i="0" u="none" strike="noStrike" cap="none">
              <a:solidFill>
                <a:schemeClr val="dk1"/>
              </a:solidFill>
              <a:latin typeface="DM Sans"/>
              <a:ea typeface="DM Sans"/>
              <a:cs typeface="DM Sans"/>
              <a:sym typeface="DM Sans"/>
            </a:endParaRPr>
          </a:p>
        </p:txBody>
      </p:sp>
      <p:sp>
        <p:nvSpPr>
          <p:cNvPr id="977" name="Google Shape;977;p166"/>
          <p:cNvSpPr txBox="1"/>
          <p:nvPr/>
        </p:nvSpPr>
        <p:spPr>
          <a:xfrm>
            <a:off x="3622850" y="2102525"/>
            <a:ext cx="4926300" cy="238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Siempre que necesitamos utilizar algún módulo externo para alguna solución particular, ocupamos la funcionalidad de instalar dichos módulos de internet.</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Al correr el comando </a:t>
            </a:r>
            <a:r>
              <a:rPr lang="es" sz="1300" b="1" i="1">
                <a:latin typeface="DM Sans"/>
                <a:ea typeface="DM Sans"/>
                <a:cs typeface="DM Sans"/>
                <a:sym typeface="DM Sans"/>
              </a:rPr>
              <a:t>npm install</a:t>
            </a:r>
            <a:r>
              <a:rPr lang="es" sz="1300">
                <a:latin typeface="DM Sans"/>
                <a:ea typeface="DM Sans"/>
                <a:cs typeface="DM Sans"/>
                <a:sym typeface="DM Sans"/>
              </a:rPr>
              <a:t> </a:t>
            </a:r>
            <a:r>
              <a:rPr lang="es" sz="1300" b="1" i="1">
                <a:latin typeface="DM Sans"/>
                <a:ea typeface="DM Sans"/>
                <a:cs typeface="DM Sans"/>
                <a:sym typeface="DM Sans"/>
              </a:rPr>
              <a:t>&lt;paquete&gt; </a:t>
            </a:r>
            <a:r>
              <a:rPr lang="es" sz="1300">
                <a:latin typeface="DM Sans"/>
                <a:ea typeface="DM Sans"/>
                <a:cs typeface="DM Sans"/>
                <a:sym typeface="DM Sans"/>
              </a:rPr>
              <a:t>, éste se encarga de buscar en internet el paquete que estamos solicitando, a partir de un repositorio en la página principal de npm.</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Una vez encontrado el paquete, procede a instalarlo en nuestro proyecto y a agregarlo en el campo “dependencias” de nuestro package.json correspondiente.</a:t>
            </a:r>
            <a:endParaRPr sz="1300">
              <a:latin typeface="DM Sans"/>
              <a:ea typeface="DM Sans"/>
              <a:cs typeface="DM Sans"/>
              <a:sym typeface="DM Sans"/>
            </a:endParaRPr>
          </a:p>
        </p:txBody>
      </p:sp>
      <p:pic>
        <p:nvPicPr>
          <p:cNvPr id="978" name="Google Shape;978;p166"/>
          <p:cNvPicPr preferRelativeResize="0"/>
          <p:nvPr/>
        </p:nvPicPr>
        <p:blipFill>
          <a:blip r:embed="rId3">
            <a:alphaModFix/>
          </a:blip>
          <a:stretch>
            <a:fillRect/>
          </a:stretch>
        </p:blipFill>
        <p:spPr>
          <a:xfrm>
            <a:off x="435450" y="1753875"/>
            <a:ext cx="2798700" cy="13628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67"/>
          <p:cNvSpPr txBox="1"/>
          <p:nvPr/>
        </p:nvSpPr>
        <p:spPr>
          <a:xfrm>
            <a:off x="489500" y="522750"/>
            <a:ext cx="60321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500" b="1">
                <a:solidFill>
                  <a:schemeClr val="dk1"/>
                </a:solidFill>
                <a:latin typeface="DM Sans"/>
                <a:ea typeface="DM Sans"/>
                <a:cs typeface="DM Sans"/>
                <a:sym typeface="DM Sans"/>
              </a:rPr>
              <a:t>Actualización de dependencias</a:t>
            </a:r>
            <a:endParaRPr sz="3500" b="1" i="0" u="none" strike="noStrike" cap="none">
              <a:solidFill>
                <a:schemeClr val="dk1"/>
              </a:solidFill>
              <a:latin typeface="DM Sans"/>
              <a:ea typeface="DM Sans"/>
              <a:cs typeface="DM Sans"/>
              <a:sym typeface="DM Sans"/>
            </a:endParaRPr>
          </a:p>
        </p:txBody>
      </p:sp>
      <p:sp>
        <p:nvSpPr>
          <p:cNvPr id="984" name="Google Shape;984;p167"/>
          <p:cNvSpPr txBox="1"/>
          <p:nvPr/>
        </p:nvSpPr>
        <p:spPr>
          <a:xfrm>
            <a:off x="489500" y="1851625"/>
            <a:ext cx="42933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Recordemos que también es útil para el mantenimiento de las dependencias que ya tenemos instaladas en el proyecto. Esto permite corroborar si hay alguna versión a actualizar según lo solicitado por nuestro proyecto.</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a:latin typeface="DM Sans"/>
                <a:ea typeface="DM Sans"/>
                <a:cs typeface="DM Sans"/>
                <a:sym typeface="DM Sans"/>
              </a:rPr>
              <a:t>Para corroborar la integridad de nuestros paquetes y si hay alguna versión actualizable, podemos utilizar el comando </a:t>
            </a:r>
            <a:r>
              <a:rPr lang="es" b="1">
                <a:highlight>
                  <a:schemeClr val="lt2"/>
                </a:highlight>
                <a:latin typeface="DM Sans"/>
                <a:ea typeface="DM Sans"/>
                <a:cs typeface="DM Sans"/>
                <a:sym typeface="DM Sans"/>
              </a:rPr>
              <a:t>npm outdate</a:t>
            </a:r>
            <a:endParaRPr>
              <a:highlight>
                <a:schemeClr val="lt2"/>
              </a:highlight>
              <a:latin typeface="DM Sans"/>
              <a:ea typeface="DM Sans"/>
              <a:cs typeface="DM Sans"/>
              <a:sym typeface="DM Sans"/>
            </a:endParaRPr>
          </a:p>
        </p:txBody>
      </p:sp>
      <p:pic>
        <p:nvPicPr>
          <p:cNvPr id="985" name="Google Shape;985;p167"/>
          <p:cNvPicPr preferRelativeResize="0"/>
          <p:nvPr/>
        </p:nvPicPr>
        <p:blipFill>
          <a:blip r:embed="rId3">
            <a:alphaModFix/>
          </a:blip>
          <a:stretch>
            <a:fillRect/>
          </a:stretch>
        </p:blipFill>
        <p:spPr>
          <a:xfrm>
            <a:off x="603625" y="4149461"/>
            <a:ext cx="4999800" cy="373127"/>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6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Alternativa de npm</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69"/>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169"/>
          <p:cNvSpPr txBox="1"/>
          <p:nvPr/>
        </p:nvSpPr>
        <p:spPr>
          <a:xfrm>
            <a:off x="3956400" y="469225"/>
            <a:ext cx="51876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Entendiendo a YARN</a:t>
            </a:r>
            <a:endParaRPr sz="3500" b="1" i="0" u="none" strike="noStrike" cap="none">
              <a:solidFill>
                <a:schemeClr val="dk1"/>
              </a:solidFill>
              <a:latin typeface="DM Sans"/>
              <a:ea typeface="DM Sans"/>
              <a:cs typeface="DM Sans"/>
              <a:sym typeface="DM Sans"/>
            </a:endParaRPr>
          </a:p>
        </p:txBody>
      </p:sp>
      <p:sp>
        <p:nvSpPr>
          <p:cNvPr id="997" name="Google Shape;997;p169"/>
          <p:cNvSpPr txBox="1"/>
          <p:nvPr/>
        </p:nvSpPr>
        <p:spPr>
          <a:xfrm>
            <a:off x="3956400" y="1242350"/>
            <a:ext cx="47067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dirty="0">
                <a:latin typeface="DM Sans"/>
                <a:ea typeface="DM Sans"/>
                <a:cs typeface="DM Sans"/>
                <a:sym typeface="DM Sans"/>
              </a:rPr>
              <a:t>Yarn es un instalador de paquetes desarrollado por Facebook, el cual está pensado para poder superponerse por encima de npm en cuanto a instalación de repositorios refiere.</a:t>
            </a:r>
            <a:endParaRPr dirty="0">
              <a:latin typeface="DM Sans"/>
              <a:ea typeface="DM Sans"/>
              <a:cs typeface="DM Sans"/>
              <a:sym typeface="DM Sans"/>
            </a:endParaRPr>
          </a:p>
          <a:p>
            <a:pPr marL="0" lvl="0" indent="0" algn="l" rtl="0">
              <a:spcBef>
                <a:spcPts val="0"/>
              </a:spcBef>
              <a:spcAft>
                <a:spcPts val="0"/>
              </a:spcAft>
              <a:buNone/>
            </a:pPr>
            <a:endParaRPr dirty="0">
              <a:latin typeface="DM Sans"/>
              <a:ea typeface="DM Sans"/>
              <a:cs typeface="DM Sans"/>
              <a:sym typeface="DM Sans"/>
            </a:endParaRPr>
          </a:p>
          <a:p>
            <a:pPr marL="0" lvl="0" indent="0" algn="l" rtl="0">
              <a:spcBef>
                <a:spcPts val="0"/>
              </a:spcBef>
              <a:spcAft>
                <a:spcPts val="0"/>
              </a:spcAft>
              <a:buNone/>
            </a:pPr>
            <a:r>
              <a:rPr lang="es" dirty="0">
                <a:latin typeface="DM Sans"/>
                <a:ea typeface="DM Sans"/>
                <a:cs typeface="DM Sans"/>
                <a:sym typeface="DM Sans"/>
              </a:rPr>
              <a:t>Algunas de las ventajas que tiene yarn por sobre npm son:</a:t>
            </a:r>
            <a:endParaRPr dirty="0">
              <a:latin typeface="DM Sans"/>
              <a:ea typeface="DM Sans"/>
              <a:cs typeface="DM Sans"/>
              <a:sym typeface="DM Sans"/>
            </a:endParaRPr>
          </a:p>
          <a:p>
            <a:pPr marL="0" lvl="0" indent="0" algn="l" rtl="0">
              <a:spcBef>
                <a:spcPts val="0"/>
              </a:spcBef>
              <a:spcAft>
                <a:spcPts val="0"/>
              </a:spcAft>
              <a:buNone/>
            </a:pPr>
            <a:endParaRPr dirty="0">
              <a:latin typeface="DM Sans"/>
              <a:ea typeface="DM Sans"/>
              <a:cs typeface="DM Sans"/>
              <a:sym typeface="DM Sans"/>
            </a:endParaRPr>
          </a:p>
          <a:p>
            <a:pPr marL="457200" lvl="0" indent="-317500" algn="l" rtl="0">
              <a:spcBef>
                <a:spcPts val="0"/>
              </a:spcBef>
              <a:spcAft>
                <a:spcPts val="0"/>
              </a:spcAft>
              <a:buClr>
                <a:srgbClr val="EA90FF"/>
              </a:buClr>
              <a:buSzPts val="1400"/>
              <a:buFont typeface="DM Sans"/>
              <a:buChar char="✓"/>
            </a:pPr>
            <a:r>
              <a:rPr lang="es" dirty="0">
                <a:latin typeface="DM Sans"/>
                <a:ea typeface="DM Sans"/>
                <a:cs typeface="DM Sans"/>
                <a:sym typeface="DM Sans"/>
              </a:rPr>
              <a:t>La instalación es más rápida que usando npm</a:t>
            </a:r>
            <a:endParaRPr dirty="0">
              <a:latin typeface="DM Sans"/>
              <a:ea typeface="DM Sans"/>
              <a:cs typeface="DM Sans"/>
              <a:sym typeface="DM Sans"/>
            </a:endParaRPr>
          </a:p>
          <a:p>
            <a:pPr marL="457200" lvl="0" indent="-317500" algn="l" rtl="0">
              <a:spcBef>
                <a:spcPts val="0"/>
              </a:spcBef>
              <a:spcAft>
                <a:spcPts val="0"/>
              </a:spcAft>
              <a:buClr>
                <a:srgbClr val="EA90FF"/>
              </a:buClr>
              <a:buSzPts val="1400"/>
              <a:buFont typeface="DM Sans"/>
              <a:buChar char="✓"/>
            </a:pPr>
            <a:r>
              <a:rPr lang="es" dirty="0">
                <a:latin typeface="DM Sans"/>
                <a:ea typeface="DM Sans"/>
                <a:cs typeface="DM Sans"/>
                <a:sym typeface="DM Sans"/>
              </a:rPr>
              <a:t>Al momento de descargar paquetes, realiza un chequeo de seguridad más efectivo que el utilizado por npm</a:t>
            </a:r>
            <a:endParaRPr dirty="0">
              <a:latin typeface="DM Sans"/>
              <a:ea typeface="DM Sans"/>
              <a:cs typeface="DM Sans"/>
              <a:sym typeface="DM Sans"/>
            </a:endParaRPr>
          </a:p>
          <a:p>
            <a:pPr marL="457200" lvl="0" indent="-317500" algn="l" rtl="0">
              <a:spcBef>
                <a:spcPts val="0"/>
              </a:spcBef>
              <a:spcAft>
                <a:spcPts val="0"/>
              </a:spcAft>
              <a:buClr>
                <a:srgbClr val="EA90FF"/>
              </a:buClr>
              <a:buSzPts val="1400"/>
              <a:buFont typeface="DM Sans"/>
              <a:buChar char="✓"/>
            </a:pPr>
            <a:r>
              <a:rPr lang="es" dirty="0">
                <a:latin typeface="DM Sans"/>
                <a:ea typeface="DM Sans"/>
                <a:cs typeface="DM Sans"/>
                <a:sym typeface="DM Sans"/>
              </a:rPr>
              <a:t>Aprovecha mucho mejor el caché de las descargas, permitiendo instalar módulos aun a falta de internet.</a:t>
            </a:r>
            <a:endParaRPr dirty="0">
              <a:latin typeface="DM Sans"/>
              <a:ea typeface="DM Sans"/>
              <a:cs typeface="DM Sans"/>
              <a:sym typeface="DM Sans"/>
            </a:endParaRPr>
          </a:p>
        </p:txBody>
      </p:sp>
      <p:pic>
        <p:nvPicPr>
          <p:cNvPr id="998" name="Google Shape;998;p169"/>
          <p:cNvPicPr preferRelativeResize="0"/>
          <p:nvPr/>
        </p:nvPicPr>
        <p:blipFill>
          <a:blip r:embed="rId3">
            <a:alphaModFix/>
          </a:blip>
          <a:stretch>
            <a:fillRect/>
          </a:stretch>
        </p:blipFill>
        <p:spPr>
          <a:xfrm>
            <a:off x="265500" y="1593600"/>
            <a:ext cx="3477850" cy="195629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170"/>
          <p:cNvSpPr/>
          <p:nvPr/>
        </p:nvSpPr>
        <p:spPr>
          <a:xfrm>
            <a:off x="390600" y="1412449"/>
            <a:ext cx="8362800" cy="3174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170"/>
          <p:cNvSpPr txBox="1"/>
          <p:nvPr/>
        </p:nvSpPr>
        <p:spPr>
          <a:xfrm>
            <a:off x="1461275" y="298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4000" b="1">
                <a:solidFill>
                  <a:schemeClr val="lt1"/>
                </a:solidFill>
                <a:latin typeface="DM Sans"/>
                <a:ea typeface="DM Sans"/>
                <a:cs typeface="DM Sans"/>
                <a:sym typeface="DM Sans"/>
              </a:rPr>
              <a:t>Instalar Yarn</a:t>
            </a:r>
            <a:endParaRPr sz="4000" b="1" i="0" u="none" strike="noStrike" cap="none">
              <a:solidFill>
                <a:schemeClr val="lt1"/>
              </a:solidFill>
              <a:latin typeface="DM Sans"/>
              <a:ea typeface="DM Sans"/>
              <a:cs typeface="DM Sans"/>
              <a:sym typeface="DM Sans"/>
            </a:endParaRPr>
          </a:p>
        </p:txBody>
      </p:sp>
      <p:sp>
        <p:nvSpPr>
          <p:cNvPr id="1005" name="Google Shape;1005;p170"/>
          <p:cNvSpPr txBox="1"/>
          <p:nvPr/>
        </p:nvSpPr>
        <p:spPr>
          <a:xfrm>
            <a:off x="830975" y="1845650"/>
            <a:ext cx="36543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dirty="0">
                <a:latin typeface="DM Sans"/>
                <a:ea typeface="DM Sans"/>
                <a:cs typeface="DM Sans"/>
                <a:sym typeface="DM Sans"/>
              </a:rPr>
              <a:t>A diferencia de npm, el cual viene instalado por defecto al instalar node, yarn no viene incluido al comenzar a trabajar en node, por lo que es necesario que, para comenzar a trabajar yarn, lo instalemos a partir de npm </a:t>
            </a:r>
            <a:r>
              <a:rPr lang="es" dirty="0" smtClean="0">
                <a:latin typeface="DM Sans"/>
                <a:ea typeface="DM Sans"/>
                <a:cs typeface="DM Sans"/>
                <a:sym typeface="DM Sans"/>
              </a:rPr>
              <a:t>(algo </a:t>
            </a:r>
            <a:r>
              <a:rPr lang="es" dirty="0">
                <a:latin typeface="DM Sans"/>
                <a:ea typeface="DM Sans"/>
                <a:cs typeface="DM Sans"/>
                <a:sym typeface="DM Sans"/>
              </a:rPr>
              <a:t>irónico).</a:t>
            </a:r>
            <a:endParaRPr dirty="0">
              <a:latin typeface="DM Sans"/>
              <a:ea typeface="DM Sans"/>
              <a:cs typeface="DM Sans"/>
              <a:sym typeface="DM Sans"/>
            </a:endParaRPr>
          </a:p>
          <a:p>
            <a:pPr marL="0" lvl="0" indent="0" algn="l" rtl="0">
              <a:spcBef>
                <a:spcPts val="0"/>
              </a:spcBef>
              <a:spcAft>
                <a:spcPts val="0"/>
              </a:spcAft>
              <a:buNone/>
            </a:pPr>
            <a:endParaRPr dirty="0">
              <a:latin typeface="DM Sans"/>
              <a:ea typeface="DM Sans"/>
              <a:cs typeface="DM Sans"/>
              <a:sym typeface="DM Sans"/>
            </a:endParaRPr>
          </a:p>
          <a:p>
            <a:pPr marL="0" lvl="0" indent="0" algn="l" rtl="0">
              <a:spcBef>
                <a:spcPts val="0"/>
              </a:spcBef>
              <a:spcAft>
                <a:spcPts val="0"/>
              </a:spcAft>
              <a:buNone/>
            </a:pPr>
            <a:r>
              <a:rPr lang="es" dirty="0">
                <a:latin typeface="DM Sans"/>
                <a:ea typeface="DM Sans"/>
                <a:cs typeface="DM Sans"/>
                <a:sym typeface="DM Sans"/>
              </a:rPr>
              <a:t>Haremos una instalación global: </a:t>
            </a:r>
            <a:endParaRPr dirty="0">
              <a:latin typeface="DM Sans"/>
              <a:ea typeface="DM Sans"/>
              <a:cs typeface="DM Sans"/>
              <a:sym typeface="DM Sans"/>
            </a:endParaRPr>
          </a:p>
        </p:txBody>
      </p:sp>
      <p:pic>
        <p:nvPicPr>
          <p:cNvPr id="1006" name="Google Shape;1006;p170"/>
          <p:cNvPicPr preferRelativeResize="0"/>
          <p:nvPr/>
        </p:nvPicPr>
        <p:blipFill>
          <a:blip r:embed="rId3">
            <a:alphaModFix/>
          </a:blip>
          <a:stretch>
            <a:fillRect/>
          </a:stretch>
        </p:blipFill>
        <p:spPr>
          <a:xfrm>
            <a:off x="915306" y="3806900"/>
            <a:ext cx="2071362" cy="354175"/>
          </a:xfrm>
          <a:prstGeom prst="rect">
            <a:avLst/>
          </a:prstGeom>
          <a:noFill/>
          <a:ln>
            <a:noFill/>
          </a:ln>
        </p:spPr>
      </p:pic>
      <p:pic>
        <p:nvPicPr>
          <p:cNvPr id="1007" name="Google Shape;1007;p170"/>
          <p:cNvPicPr preferRelativeResize="0"/>
          <p:nvPr/>
        </p:nvPicPr>
        <p:blipFill>
          <a:blip r:embed="rId4">
            <a:alphaModFix/>
          </a:blip>
          <a:stretch>
            <a:fillRect/>
          </a:stretch>
        </p:blipFill>
        <p:spPr>
          <a:xfrm>
            <a:off x="4835775" y="2465113"/>
            <a:ext cx="1548375" cy="420275"/>
          </a:xfrm>
          <a:prstGeom prst="rect">
            <a:avLst/>
          </a:prstGeom>
          <a:noFill/>
          <a:ln>
            <a:noFill/>
          </a:ln>
        </p:spPr>
      </p:pic>
      <p:sp>
        <p:nvSpPr>
          <p:cNvPr id="1008" name="Google Shape;1008;p170"/>
          <p:cNvSpPr txBox="1"/>
          <p:nvPr/>
        </p:nvSpPr>
        <p:spPr>
          <a:xfrm>
            <a:off x="4722225" y="1845650"/>
            <a:ext cx="33543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dirty="0">
                <a:solidFill>
                  <a:schemeClr val="dk1"/>
                </a:solidFill>
                <a:latin typeface="DM Sans"/>
                <a:ea typeface="DM Sans"/>
                <a:cs typeface="DM Sans"/>
                <a:sym typeface="DM Sans"/>
              </a:rPr>
              <a:t>Y una vez instalado, corroboramos la versión instalada con </a:t>
            </a:r>
            <a:endParaRPr dirty="0">
              <a:solidFill>
                <a:schemeClr val="dk1"/>
              </a:solidFill>
              <a:latin typeface="DM Sans"/>
              <a:ea typeface="DM Sans"/>
              <a:cs typeface="DM Sans"/>
              <a:sym typeface="DM Sans"/>
            </a:endParaRPr>
          </a:p>
          <a:p>
            <a:pPr marL="0" lvl="0" indent="0" algn="l" rtl="0">
              <a:spcBef>
                <a:spcPts val="0"/>
              </a:spcBef>
              <a:spcAft>
                <a:spcPts val="0"/>
              </a:spcAft>
              <a:buNone/>
            </a:pPr>
            <a:endParaRPr dirty="0">
              <a:solidFill>
                <a:schemeClr val="dk1"/>
              </a:solidFill>
              <a:latin typeface="DM Sans"/>
              <a:ea typeface="DM Sans"/>
              <a:cs typeface="DM Sans"/>
              <a:sym typeface="DM Sans"/>
            </a:endParaRPr>
          </a:p>
          <a:p>
            <a:pPr marL="0" lvl="0" indent="0" algn="l" rtl="0">
              <a:spcBef>
                <a:spcPts val="0"/>
              </a:spcBef>
              <a:spcAft>
                <a:spcPts val="0"/>
              </a:spcAft>
              <a:buNone/>
            </a:pPr>
            <a:endParaRPr dirty="0">
              <a:solidFill>
                <a:schemeClr val="dk1"/>
              </a:solidFill>
              <a:latin typeface="DM Sans"/>
              <a:ea typeface="DM Sans"/>
              <a:cs typeface="DM Sans"/>
              <a:sym typeface="DM Sans"/>
            </a:endParaRPr>
          </a:p>
          <a:p>
            <a:pPr marL="0" lvl="0" indent="0" algn="l" rtl="0">
              <a:spcBef>
                <a:spcPts val="0"/>
              </a:spcBef>
              <a:spcAft>
                <a:spcPts val="0"/>
              </a:spcAft>
              <a:buNone/>
            </a:pPr>
            <a:endParaRPr dirty="0">
              <a:solidFill>
                <a:schemeClr val="dk1"/>
              </a:solidFill>
              <a:latin typeface="DM Sans"/>
              <a:ea typeface="DM Sans"/>
              <a:cs typeface="DM Sans"/>
              <a:sym typeface="DM Sans"/>
            </a:endParaRPr>
          </a:p>
          <a:p>
            <a:pPr marL="0" lvl="0" indent="0" algn="l" rtl="0">
              <a:spcBef>
                <a:spcPts val="0"/>
              </a:spcBef>
              <a:spcAft>
                <a:spcPts val="0"/>
              </a:spcAft>
              <a:buNone/>
            </a:pPr>
            <a:endParaRPr dirty="0">
              <a:solidFill>
                <a:schemeClr val="dk1"/>
              </a:solidFill>
              <a:latin typeface="DM Sans"/>
              <a:ea typeface="DM Sans"/>
              <a:cs typeface="DM Sans"/>
              <a:sym typeface="DM Sans"/>
            </a:endParaRPr>
          </a:p>
          <a:p>
            <a:pPr marL="0" lvl="0" indent="0" algn="l" rtl="0">
              <a:spcBef>
                <a:spcPts val="0"/>
              </a:spcBef>
              <a:spcAft>
                <a:spcPts val="0"/>
              </a:spcAft>
              <a:buNone/>
            </a:pPr>
            <a:r>
              <a:rPr lang="es" dirty="0">
                <a:solidFill>
                  <a:schemeClr val="dk1"/>
                </a:solidFill>
                <a:latin typeface="DM Sans"/>
                <a:ea typeface="DM Sans"/>
                <a:cs typeface="DM Sans"/>
                <a:sym typeface="DM Sans"/>
              </a:rPr>
              <a:t>Una vez arrojada una versión desde la terminal, significa que podemos comenzar a utilizarlo para el manejo de nuestras dependencias.</a:t>
            </a:r>
            <a:endParaRPr dirty="0">
              <a:solidFill>
                <a:schemeClr val="dk1"/>
              </a:solidFill>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71"/>
          <p:cNvSpPr/>
          <p:nvPr/>
        </p:nvSpPr>
        <p:spPr>
          <a:xfrm>
            <a:off x="390575" y="1435256"/>
            <a:ext cx="8174691" cy="3162943"/>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171"/>
          <p:cNvSpPr txBox="1"/>
          <p:nvPr/>
        </p:nvSpPr>
        <p:spPr>
          <a:xfrm>
            <a:off x="1461300" y="1566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4000" b="1" dirty="0">
                <a:solidFill>
                  <a:schemeClr val="lt1"/>
                </a:solidFill>
                <a:latin typeface="DM Sans"/>
                <a:ea typeface="DM Sans"/>
                <a:cs typeface="DM Sans"/>
                <a:sym typeface="DM Sans"/>
              </a:rPr>
              <a:t>Creando el package.json</a:t>
            </a:r>
            <a:endParaRPr sz="4000" b="1" i="0" u="none" strike="noStrike" cap="none" dirty="0">
              <a:solidFill>
                <a:schemeClr val="lt1"/>
              </a:solidFill>
              <a:latin typeface="DM Sans"/>
              <a:ea typeface="DM Sans"/>
              <a:cs typeface="DM Sans"/>
              <a:sym typeface="DM Sans"/>
            </a:endParaRPr>
          </a:p>
        </p:txBody>
      </p:sp>
      <p:sp>
        <p:nvSpPr>
          <p:cNvPr id="1015" name="Google Shape;1015;p171"/>
          <p:cNvSpPr txBox="1"/>
          <p:nvPr/>
        </p:nvSpPr>
        <p:spPr>
          <a:xfrm>
            <a:off x="831000" y="1670525"/>
            <a:ext cx="3812100" cy="255451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dirty="0" smtClean="0">
                <a:latin typeface="DM Sans"/>
                <a:ea typeface="DM Sans"/>
                <a:cs typeface="DM Sans"/>
                <a:sym typeface="DM Sans"/>
              </a:rPr>
              <a:t>Hay grandes similitudes con npm. Por ejemplo, al correr el siguiente comando:</a:t>
            </a:r>
            <a:endParaRPr dirty="0">
              <a:latin typeface="DM Sans"/>
              <a:ea typeface="DM Sans"/>
              <a:cs typeface="DM Sans"/>
              <a:sym typeface="DM Sans"/>
            </a:endParaRPr>
          </a:p>
          <a:p>
            <a:pPr marL="0" lvl="0" indent="0" algn="l" rtl="0">
              <a:spcBef>
                <a:spcPts val="0"/>
              </a:spcBef>
              <a:spcAft>
                <a:spcPts val="0"/>
              </a:spcAft>
              <a:buNone/>
            </a:pPr>
            <a:endParaRPr dirty="0">
              <a:latin typeface="DM Sans"/>
              <a:ea typeface="DM Sans"/>
              <a:cs typeface="DM Sans"/>
              <a:sym typeface="DM Sans"/>
            </a:endParaRPr>
          </a:p>
          <a:p>
            <a:pPr marL="0" lvl="0" indent="0" algn="l" rtl="0">
              <a:spcBef>
                <a:spcPts val="0"/>
              </a:spcBef>
              <a:spcAft>
                <a:spcPts val="0"/>
              </a:spcAft>
              <a:buNone/>
            </a:pPr>
            <a:endParaRPr dirty="0">
              <a:latin typeface="DM Sans"/>
              <a:ea typeface="DM Sans"/>
              <a:cs typeface="DM Sans"/>
              <a:sym typeface="DM Sans"/>
            </a:endParaRPr>
          </a:p>
          <a:p>
            <a:pPr marL="0" lvl="0" indent="0" algn="l" rtl="0">
              <a:spcBef>
                <a:spcPts val="0"/>
              </a:spcBef>
              <a:spcAft>
                <a:spcPts val="0"/>
              </a:spcAft>
              <a:buNone/>
            </a:pPr>
            <a:endParaRPr dirty="0">
              <a:latin typeface="DM Sans"/>
              <a:ea typeface="DM Sans"/>
              <a:cs typeface="DM Sans"/>
              <a:sym typeface="DM Sans"/>
            </a:endParaRPr>
          </a:p>
          <a:p>
            <a:pPr marL="0" lvl="0" indent="0" algn="l" rtl="0">
              <a:spcBef>
                <a:spcPts val="0"/>
              </a:spcBef>
              <a:spcAft>
                <a:spcPts val="0"/>
              </a:spcAft>
              <a:buNone/>
            </a:pPr>
            <a:endParaRPr dirty="0">
              <a:latin typeface="DM Sans"/>
              <a:ea typeface="DM Sans"/>
              <a:cs typeface="DM Sans"/>
              <a:sym typeface="DM Sans"/>
            </a:endParaRPr>
          </a:p>
          <a:p>
            <a:pPr marL="0" lvl="0" indent="0" algn="l" rtl="0">
              <a:spcBef>
                <a:spcPts val="0"/>
              </a:spcBef>
              <a:spcAft>
                <a:spcPts val="0"/>
              </a:spcAft>
              <a:buNone/>
            </a:pPr>
            <a:r>
              <a:rPr lang="es" dirty="0">
                <a:latin typeface="DM Sans"/>
                <a:ea typeface="DM Sans"/>
                <a:cs typeface="DM Sans"/>
                <a:sym typeface="DM Sans"/>
              </a:rPr>
              <a:t>Se nos generará un archivo package.json como el que ya conocemos, aunque ligeramente más minimalista en cuanto a lo que crea.</a:t>
            </a:r>
            <a:endParaRPr dirty="0">
              <a:latin typeface="DM Sans"/>
              <a:ea typeface="DM Sans"/>
              <a:cs typeface="DM Sans"/>
              <a:sym typeface="DM Sans"/>
            </a:endParaRPr>
          </a:p>
          <a:p>
            <a:pPr marL="0" lvl="0" indent="0" algn="l" rtl="0">
              <a:spcBef>
                <a:spcPts val="0"/>
              </a:spcBef>
              <a:spcAft>
                <a:spcPts val="0"/>
              </a:spcAft>
              <a:buNone/>
            </a:pPr>
            <a:endParaRPr dirty="0">
              <a:latin typeface="DM Sans"/>
              <a:ea typeface="DM Sans"/>
              <a:cs typeface="DM Sans"/>
              <a:sym typeface="DM Sans"/>
            </a:endParaRPr>
          </a:p>
        </p:txBody>
      </p:sp>
      <p:pic>
        <p:nvPicPr>
          <p:cNvPr id="1016" name="Google Shape;1016;p171"/>
          <p:cNvPicPr preferRelativeResize="0"/>
          <p:nvPr/>
        </p:nvPicPr>
        <p:blipFill>
          <a:blip r:embed="rId3">
            <a:alphaModFix/>
          </a:blip>
          <a:stretch>
            <a:fillRect/>
          </a:stretch>
        </p:blipFill>
        <p:spPr>
          <a:xfrm>
            <a:off x="950363" y="2421275"/>
            <a:ext cx="1520426" cy="409350"/>
          </a:xfrm>
          <a:prstGeom prst="rect">
            <a:avLst/>
          </a:prstGeom>
          <a:noFill/>
          <a:ln>
            <a:noFill/>
          </a:ln>
        </p:spPr>
      </p:pic>
      <p:pic>
        <p:nvPicPr>
          <p:cNvPr id="1017" name="Google Shape;1017;p171"/>
          <p:cNvPicPr preferRelativeResize="0"/>
          <p:nvPr/>
        </p:nvPicPr>
        <p:blipFill>
          <a:blip r:embed="rId4">
            <a:alphaModFix/>
          </a:blip>
          <a:stretch>
            <a:fillRect/>
          </a:stretch>
        </p:blipFill>
        <p:spPr>
          <a:xfrm>
            <a:off x="4765975" y="2811975"/>
            <a:ext cx="2483850" cy="16330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72"/>
          <p:cNvSpPr/>
          <p:nvPr/>
        </p:nvSpPr>
        <p:spPr>
          <a:xfrm>
            <a:off x="494750" y="1328150"/>
            <a:ext cx="8174691" cy="3209125"/>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172"/>
          <p:cNvSpPr txBox="1"/>
          <p:nvPr/>
        </p:nvSpPr>
        <p:spPr>
          <a:xfrm>
            <a:off x="1461300" y="131525"/>
            <a:ext cx="62214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Instalación y eliminación de dependencias.</a:t>
            </a:r>
            <a:endParaRPr sz="3500" b="1" i="0" u="none" strike="noStrike" cap="none">
              <a:solidFill>
                <a:schemeClr val="lt1"/>
              </a:solidFill>
              <a:latin typeface="DM Sans"/>
              <a:ea typeface="DM Sans"/>
              <a:cs typeface="DM Sans"/>
              <a:sym typeface="DM Sans"/>
            </a:endParaRPr>
          </a:p>
        </p:txBody>
      </p:sp>
      <p:sp>
        <p:nvSpPr>
          <p:cNvPr id="1024" name="Google Shape;1024;p172"/>
          <p:cNvSpPr txBox="1"/>
          <p:nvPr/>
        </p:nvSpPr>
        <p:spPr>
          <a:xfrm>
            <a:off x="804675" y="1758600"/>
            <a:ext cx="38913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dirty="0">
                <a:latin typeface="DM Sans"/>
                <a:ea typeface="DM Sans"/>
                <a:cs typeface="DM Sans"/>
                <a:sym typeface="DM Sans"/>
              </a:rPr>
              <a:t>Aquí comenzamos con algunas diferencias.</a:t>
            </a:r>
            <a:endParaRPr dirty="0">
              <a:latin typeface="DM Sans"/>
              <a:ea typeface="DM Sans"/>
              <a:cs typeface="DM Sans"/>
              <a:sym typeface="DM Sans"/>
            </a:endParaRPr>
          </a:p>
          <a:p>
            <a:pPr marL="0" lvl="0" indent="0" algn="l" rtl="0">
              <a:spcBef>
                <a:spcPts val="0"/>
              </a:spcBef>
              <a:spcAft>
                <a:spcPts val="0"/>
              </a:spcAft>
              <a:buNone/>
            </a:pPr>
            <a:endParaRPr dirty="0">
              <a:latin typeface="DM Sans"/>
              <a:ea typeface="DM Sans"/>
              <a:cs typeface="DM Sans"/>
              <a:sym typeface="DM Sans"/>
            </a:endParaRPr>
          </a:p>
          <a:p>
            <a:pPr marL="0" lvl="0" indent="0" algn="l" rtl="0">
              <a:spcBef>
                <a:spcPts val="0"/>
              </a:spcBef>
              <a:spcAft>
                <a:spcPts val="0"/>
              </a:spcAft>
              <a:buNone/>
            </a:pPr>
            <a:r>
              <a:rPr lang="es" dirty="0">
                <a:latin typeface="DM Sans"/>
                <a:ea typeface="DM Sans"/>
                <a:cs typeface="DM Sans"/>
                <a:sym typeface="DM Sans"/>
              </a:rPr>
              <a:t>La primera es que, para poder instalar un paquete, reemplazamos la palabra </a:t>
            </a:r>
            <a:r>
              <a:rPr lang="es" b="1" dirty="0">
                <a:latin typeface="DM Sans"/>
                <a:ea typeface="DM Sans"/>
                <a:cs typeface="DM Sans"/>
                <a:sym typeface="DM Sans"/>
              </a:rPr>
              <a:t>install</a:t>
            </a:r>
            <a:r>
              <a:rPr lang="es" dirty="0">
                <a:latin typeface="DM Sans"/>
                <a:ea typeface="DM Sans"/>
                <a:cs typeface="DM Sans"/>
                <a:sym typeface="DM Sans"/>
              </a:rPr>
              <a:t> por </a:t>
            </a:r>
            <a:r>
              <a:rPr lang="es" b="1" dirty="0">
                <a:latin typeface="DM Sans"/>
                <a:ea typeface="DM Sans"/>
                <a:cs typeface="DM Sans"/>
                <a:sym typeface="DM Sans"/>
              </a:rPr>
              <a:t>add</a:t>
            </a:r>
            <a:endParaRPr b="1" dirty="0">
              <a:latin typeface="DM Sans"/>
              <a:ea typeface="DM Sans"/>
              <a:cs typeface="DM Sans"/>
              <a:sym typeface="DM Sans"/>
            </a:endParaRPr>
          </a:p>
          <a:p>
            <a:pPr marL="0" lvl="0" indent="0" algn="l" rtl="0">
              <a:spcBef>
                <a:spcPts val="0"/>
              </a:spcBef>
              <a:spcAft>
                <a:spcPts val="0"/>
              </a:spcAft>
              <a:buNone/>
            </a:pPr>
            <a:endParaRPr dirty="0">
              <a:latin typeface="DM Sans"/>
              <a:ea typeface="DM Sans"/>
              <a:cs typeface="DM Sans"/>
              <a:sym typeface="DM Sans"/>
            </a:endParaRPr>
          </a:p>
          <a:p>
            <a:pPr marL="0" lvl="0" indent="0" algn="l" rtl="0">
              <a:spcBef>
                <a:spcPts val="0"/>
              </a:spcBef>
              <a:spcAft>
                <a:spcPts val="0"/>
              </a:spcAft>
              <a:buNone/>
            </a:pPr>
            <a:endParaRPr dirty="0">
              <a:latin typeface="DM Sans"/>
              <a:ea typeface="DM Sans"/>
              <a:cs typeface="DM Sans"/>
              <a:sym typeface="DM Sans"/>
            </a:endParaRPr>
          </a:p>
          <a:p>
            <a:pPr marL="0" lvl="0" indent="0" algn="l" rtl="0">
              <a:spcBef>
                <a:spcPts val="0"/>
              </a:spcBef>
              <a:spcAft>
                <a:spcPts val="0"/>
              </a:spcAft>
              <a:buNone/>
            </a:pPr>
            <a:r>
              <a:rPr lang="es" dirty="0">
                <a:latin typeface="DM Sans"/>
                <a:ea typeface="DM Sans"/>
                <a:cs typeface="DM Sans"/>
                <a:sym typeface="DM Sans"/>
              </a:rPr>
              <a:t>Y si tenemos intención de eliminar algún paquete, de igual manera reemplazaremos la palabra </a:t>
            </a:r>
            <a:r>
              <a:rPr lang="es" b="1" dirty="0">
                <a:latin typeface="DM Sans"/>
                <a:ea typeface="DM Sans"/>
                <a:cs typeface="DM Sans"/>
                <a:sym typeface="DM Sans"/>
              </a:rPr>
              <a:t>uninstall </a:t>
            </a:r>
            <a:r>
              <a:rPr lang="es" dirty="0">
                <a:latin typeface="DM Sans"/>
                <a:ea typeface="DM Sans"/>
                <a:cs typeface="DM Sans"/>
                <a:sym typeface="DM Sans"/>
              </a:rPr>
              <a:t> por </a:t>
            </a:r>
            <a:r>
              <a:rPr lang="es" b="1" dirty="0">
                <a:latin typeface="DM Sans"/>
                <a:ea typeface="DM Sans"/>
                <a:cs typeface="DM Sans"/>
                <a:sym typeface="DM Sans"/>
              </a:rPr>
              <a:t>remove</a:t>
            </a:r>
            <a:endParaRPr dirty="0">
              <a:latin typeface="DM Sans"/>
              <a:ea typeface="DM Sans"/>
              <a:cs typeface="DM Sans"/>
              <a:sym typeface="DM Sans"/>
            </a:endParaRPr>
          </a:p>
        </p:txBody>
      </p:sp>
      <p:pic>
        <p:nvPicPr>
          <p:cNvPr id="1025" name="Google Shape;1025;p172"/>
          <p:cNvPicPr preferRelativeResize="0"/>
          <p:nvPr/>
        </p:nvPicPr>
        <p:blipFill>
          <a:blip r:embed="rId3">
            <a:alphaModFix/>
          </a:blip>
          <a:stretch>
            <a:fillRect/>
          </a:stretch>
        </p:blipFill>
        <p:spPr>
          <a:xfrm>
            <a:off x="5008706" y="2340250"/>
            <a:ext cx="1470800" cy="264925"/>
          </a:xfrm>
          <a:prstGeom prst="rect">
            <a:avLst/>
          </a:prstGeom>
          <a:noFill/>
          <a:ln>
            <a:noFill/>
          </a:ln>
        </p:spPr>
      </p:pic>
      <p:pic>
        <p:nvPicPr>
          <p:cNvPr id="1026" name="Google Shape;1026;p172"/>
          <p:cNvPicPr preferRelativeResize="0"/>
          <p:nvPr/>
        </p:nvPicPr>
        <p:blipFill>
          <a:blip r:embed="rId4">
            <a:alphaModFix/>
          </a:blip>
          <a:stretch>
            <a:fillRect/>
          </a:stretch>
        </p:blipFill>
        <p:spPr>
          <a:xfrm>
            <a:off x="5008701" y="3378575"/>
            <a:ext cx="1789500" cy="328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92"/>
          <p:cNvSpPr txBox="1"/>
          <p:nvPr/>
        </p:nvSpPr>
        <p:spPr>
          <a:xfrm>
            <a:off x="475500" y="680225"/>
            <a:ext cx="8193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¿Cómo optimizar el rendimiento del servidor?</a:t>
            </a:r>
            <a:endParaRPr sz="4000" b="1" i="0" u="none" strike="noStrike" cap="none">
              <a:solidFill>
                <a:schemeClr val="dk1"/>
              </a:solidFill>
              <a:latin typeface="DM Sans"/>
              <a:ea typeface="DM Sans"/>
              <a:cs typeface="DM Sans"/>
              <a:sym typeface="DM Sans"/>
            </a:endParaRPr>
          </a:p>
        </p:txBody>
      </p:sp>
      <p:sp>
        <p:nvSpPr>
          <p:cNvPr id="362" name="Google Shape;362;p92"/>
          <p:cNvSpPr txBox="1"/>
          <p:nvPr/>
        </p:nvSpPr>
        <p:spPr>
          <a:xfrm>
            <a:off x="475500" y="2532000"/>
            <a:ext cx="7738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latin typeface="DM Sans"/>
                <a:ea typeface="DM Sans"/>
                <a:cs typeface="DM Sans"/>
                <a:sym typeface="DM Sans"/>
              </a:rPr>
              <a:t>Para que el cliente pueda contar con una experiencia de usuario satisfactoria al utilizar nuestro sistema, podemos implementar algunas prácticas de optimización y hacer un flujo sólido y constante.</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 sz="1350">
                <a:latin typeface="DM Sans"/>
                <a:ea typeface="DM Sans"/>
                <a:cs typeface="DM Sans"/>
                <a:sym typeface="DM Sans"/>
              </a:rPr>
              <a:t>A continuación, se te brindarán un conjunto de prácticas que te ayudarán a asegurar un desarrollo de un servidor correctamente optimizado, sustentando una experiencia de usuario agradable.</a:t>
            </a:r>
            <a:endParaRPr sz="1350">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173"/>
          <p:cNvSpPr/>
          <p:nvPr/>
        </p:nvSpPr>
        <p:spPr>
          <a:xfrm>
            <a:off x="390575" y="1362875"/>
            <a:ext cx="8362800" cy="32207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173"/>
          <p:cNvSpPr txBox="1"/>
          <p:nvPr/>
        </p:nvSpPr>
        <p:spPr>
          <a:xfrm>
            <a:off x="1461300" y="131525"/>
            <a:ext cx="62214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Un cambio importante: archivo .lock</a:t>
            </a:r>
            <a:endParaRPr sz="3500" b="1" i="0" u="none" strike="noStrike" cap="none">
              <a:solidFill>
                <a:schemeClr val="lt1"/>
              </a:solidFill>
              <a:latin typeface="DM Sans"/>
              <a:ea typeface="DM Sans"/>
              <a:cs typeface="DM Sans"/>
              <a:sym typeface="DM Sans"/>
            </a:endParaRPr>
          </a:p>
        </p:txBody>
      </p:sp>
      <p:sp>
        <p:nvSpPr>
          <p:cNvPr id="1033" name="Google Shape;1033;p173"/>
          <p:cNvSpPr txBox="1"/>
          <p:nvPr/>
        </p:nvSpPr>
        <p:spPr>
          <a:xfrm>
            <a:off x="585250" y="1406875"/>
            <a:ext cx="77658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Entendiendo que yarn es mucho más seguro y cauteloso al momento de trabajar con sus dependencias, no puede generar un package-lock.json como el que habitualmente conocemos</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a:latin typeface="DM Sans"/>
                <a:ea typeface="DM Sans"/>
                <a:cs typeface="DM Sans"/>
                <a:sym typeface="DM Sans"/>
              </a:rPr>
              <a:t>Yarn tiene su propio archivo .lock, el cual le permite mantener la consistencia del versionado de los módulos que instala. Si tratamos de mezclar comandos de </a:t>
            </a:r>
            <a:r>
              <a:rPr lang="es" b="1">
                <a:latin typeface="DM Sans"/>
                <a:ea typeface="DM Sans"/>
                <a:cs typeface="DM Sans"/>
                <a:sym typeface="DM Sans"/>
              </a:rPr>
              <a:t>yarn add</a:t>
            </a:r>
            <a:r>
              <a:rPr lang="es">
                <a:latin typeface="DM Sans"/>
                <a:ea typeface="DM Sans"/>
                <a:cs typeface="DM Sans"/>
                <a:sym typeface="DM Sans"/>
              </a:rPr>
              <a:t> con </a:t>
            </a:r>
            <a:r>
              <a:rPr lang="es" b="1">
                <a:latin typeface="DM Sans"/>
                <a:ea typeface="DM Sans"/>
                <a:cs typeface="DM Sans"/>
                <a:sym typeface="DM Sans"/>
              </a:rPr>
              <a:t>npm install</a:t>
            </a:r>
            <a:r>
              <a:rPr lang="es">
                <a:latin typeface="DM Sans"/>
                <a:ea typeface="DM Sans"/>
                <a:cs typeface="DM Sans"/>
                <a:sym typeface="DM Sans"/>
              </a:rPr>
              <a:t>, notaremos que yarn comenzará a preocuparse, advirtiéndonos que no es la forma correcta de trabajar:</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p:txBody>
      </p:sp>
      <p:pic>
        <p:nvPicPr>
          <p:cNvPr id="1034" name="Google Shape;1034;p173"/>
          <p:cNvPicPr preferRelativeResize="0"/>
          <p:nvPr/>
        </p:nvPicPr>
        <p:blipFill>
          <a:blip r:embed="rId3">
            <a:alphaModFix/>
          </a:blip>
          <a:stretch>
            <a:fillRect/>
          </a:stretch>
        </p:blipFill>
        <p:spPr>
          <a:xfrm>
            <a:off x="560475" y="3639625"/>
            <a:ext cx="8022999" cy="4800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grpSp>
        <p:nvGrpSpPr>
          <p:cNvPr id="1039" name="Google Shape;1039;p174"/>
          <p:cNvGrpSpPr/>
          <p:nvPr/>
        </p:nvGrpSpPr>
        <p:grpSpPr>
          <a:xfrm>
            <a:off x="4202556" y="994173"/>
            <a:ext cx="738900" cy="738900"/>
            <a:chOff x="974706" y="2467173"/>
            <a:chExt cx="738900" cy="738900"/>
          </a:xfrm>
        </p:grpSpPr>
        <p:sp>
          <p:nvSpPr>
            <p:cNvPr id="1040" name="Google Shape;1040;p174"/>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41" name="Google Shape;1041;p17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1042" name="Google Shape;1042;p174"/>
          <p:cNvSpPr txBox="1"/>
          <p:nvPr/>
        </p:nvSpPr>
        <p:spPr>
          <a:xfrm>
            <a:off x="1461300" y="220862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Creación de proyecto con yarn</a:t>
            </a:r>
            <a:endParaRPr sz="4000" b="1" i="0" u="none" strike="noStrike" cap="none">
              <a:solidFill>
                <a:schemeClr val="dk1"/>
              </a:solidFill>
              <a:highlight>
                <a:srgbClr val="EAFF6A"/>
              </a:highlight>
              <a:latin typeface="DM Sans"/>
              <a:ea typeface="DM Sans"/>
              <a:cs typeface="DM Sans"/>
              <a:sym typeface="DM Sans"/>
            </a:endParaRPr>
          </a:p>
        </p:txBody>
      </p:sp>
      <p:sp>
        <p:nvSpPr>
          <p:cNvPr id="1043" name="Google Shape;1043;p174"/>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rgbClr val="83AEFB"/>
                </a:solidFill>
                <a:latin typeface="DM Sans"/>
                <a:ea typeface="DM Sans"/>
                <a:cs typeface="DM Sans"/>
                <a:sym typeface="DM Sans"/>
              </a:rPr>
              <a:t>Duración:</a:t>
            </a:r>
            <a:r>
              <a:rPr lang="es" sz="2000" b="1">
                <a:solidFill>
                  <a:srgbClr val="83AEFB"/>
                </a:solidFill>
                <a:latin typeface="DM Sans"/>
                <a:ea typeface="DM Sans"/>
                <a:cs typeface="DM Sans"/>
                <a:sym typeface="DM Sans"/>
              </a:rPr>
              <a:t> 5 minutos</a:t>
            </a:r>
            <a:endParaRPr sz="2000" b="1" i="0" u="none" strike="noStrike" cap="none">
              <a:solidFill>
                <a:srgbClr val="83AEFB"/>
              </a:solidFill>
              <a:latin typeface="DM Sans"/>
              <a:ea typeface="DM Sans"/>
              <a:cs typeface="DM Sans"/>
              <a:sym typeface="DM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grpSp>
        <p:nvGrpSpPr>
          <p:cNvPr id="1048" name="Google Shape;1048;p175"/>
          <p:cNvGrpSpPr/>
          <p:nvPr/>
        </p:nvGrpSpPr>
        <p:grpSpPr>
          <a:xfrm>
            <a:off x="457347" y="468298"/>
            <a:ext cx="431074" cy="431074"/>
            <a:chOff x="974706" y="2467173"/>
            <a:chExt cx="738900" cy="738900"/>
          </a:xfrm>
        </p:grpSpPr>
        <p:sp>
          <p:nvSpPr>
            <p:cNvPr id="1049" name="Google Shape;1049;p175"/>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50" name="Google Shape;1050;p175"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1051" name="Google Shape;1051;p175"/>
          <p:cNvSpPr txBox="1"/>
          <p:nvPr/>
        </p:nvSpPr>
        <p:spPr>
          <a:xfrm>
            <a:off x="501450" y="1081750"/>
            <a:ext cx="5625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Creación de proyecto con yarn</a:t>
            </a:r>
            <a:endParaRPr sz="4000" b="1" i="0" u="none" strike="noStrike" cap="none">
              <a:solidFill>
                <a:schemeClr val="dk1"/>
              </a:solidFill>
              <a:latin typeface="DM Sans"/>
              <a:ea typeface="DM Sans"/>
              <a:cs typeface="DM Sans"/>
              <a:sym typeface="DM Sans"/>
            </a:endParaRPr>
          </a:p>
        </p:txBody>
      </p:sp>
      <p:pic>
        <p:nvPicPr>
          <p:cNvPr id="1052" name="Google Shape;1052;p175"/>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1053" name="Google Shape;1053;p175"/>
          <p:cNvSpPr txBox="1"/>
          <p:nvPr/>
        </p:nvSpPr>
        <p:spPr>
          <a:xfrm>
            <a:off x="549525" y="2637275"/>
            <a:ext cx="45501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latin typeface="DM Sans"/>
                <a:ea typeface="DM Sans"/>
                <a:cs typeface="DM Sans"/>
                <a:sym typeface="DM Sans"/>
              </a:rPr>
              <a:t>A partir del módulo instalado de yarn</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Instalar por medio de yarn la dependencia de express.</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Crear un archivo app.js o server.js para escribir un servidor funcional.</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Modificar el package.json para que ejecute el script “start”, el cual deberá inicializar el servidor (tip, funciona similar a npm)</a:t>
            </a:r>
            <a:endParaRPr sz="1350">
              <a:latin typeface="DM Sans"/>
              <a:ea typeface="DM Sans"/>
              <a:cs typeface="DM Sans"/>
              <a:sym typeface="DM Sans"/>
            </a:endParaRPr>
          </a:p>
        </p:txBody>
      </p:sp>
      <p:sp>
        <p:nvSpPr>
          <p:cNvPr id="1054" name="Google Shape;1054;p175"/>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176"/>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1060" name="Google Shape;1060;p176"/>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dirty="0" smtClean="0">
                <a:solidFill>
                  <a:schemeClr val="lt1"/>
                </a:solidFill>
                <a:latin typeface="DM Sans"/>
                <a:ea typeface="DM Sans"/>
                <a:cs typeface="DM Sans"/>
                <a:sym typeface="DM Sans"/>
              </a:rPr>
              <a:t>¡5 minutos </a:t>
            </a:r>
            <a:r>
              <a:rPr lang="es" sz="2000" b="0" i="0" u="none" strike="noStrike" cap="none" dirty="0">
                <a:solidFill>
                  <a:schemeClr val="lt1"/>
                </a:solidFill>
                <a:latin typeface="DM Sans"/>
                <a:ea typeface="DM Sans"/>
                <a:cs typeface="DM Sans"/>
                <a:sym typeface="DM Sans"/>
              </a:rPr>
              <a:t>y volvemos!</a:t>
            </a:r>
            <a:endParaRPr sz="2000" b="0" i="0" u="none" strike="noStrike" cap="none" dirty="0">
              <a:solidFill>
                <a:schemeClr val="lt1"/>
              </a:solidFill>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77"/>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Profundizando </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83AEFB"/>
                </a:solidFill>
                <a:latin typeface="DM Sans"/>
                <a:ea typeface="DM Sans"/>
                <a:cs typeface="DM Sans"/>
                <a:sym typeface="DM Sans"/>
              </a:rPr>
              <a:t>NPM</a:t>
            </a:r>
            <a:endParaRPr sz="4000" b="1" i="0" u="none" strike="noStrike" cap="none">
              <a:solidFill>
                <a:srgbClr val="83AEFB"/>
              </a:solidFill>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78"/>
          <p:cNvSpPr txBox="1"/>
          <p:nvPr/>
        </p:nvSpPr>
        <p:spPr>
          <a:xfrm>
            <a:off x="577525" y="808125"/>
            <a:ext cx="56196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Sobre NPM</a:t>
            </a:r>
            <a:endParaRPr sz="4000" b="1" i="0" u="none" strike="noStrike" cap="none">
              <a:solidFill>
                <a:schemeClr val="dk1"/>
              </a:solidFill>
              <a:latin typeface="DM Sans"/>
              <a:ea typeface="DM Sans"/>
              <a:cs typeface="DM Sans"/>
              <a:sym typeface="DM Sans"/>
            </a:endParaRPr>
          </a:p>
        </p:txBody>
      </p:sp>
      <p:sp>
        <p:nvSpPr>
          <p:cNvPr id="1071" name="Google Shape;1071;p178"/>
          <p:cNvSpPr txBox="1"/>
          <p:nvPr/>
        </p:nvSpPr>
        <p:spPr>
          <a:xfrm>
            <a:off x="577525" y="1780275"/>
            <a:ext cx="4870800" cy="2339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dirty="0">
                <a:latin typeface="DM Sans"/>
                <a:ea typeface="DM Sans"/>
                <a:cs typeface="DM Sans"/>
                <a:sym typeface="DM Sans"/>
              </a:rPr>
              <a:t>npm nos ha acompañado a lo largo de todo el </a:t>
            </a:r>
            <a:r>
              <a:rPr lang="es" dirty="0" smtClean="0">
                <a:latin typeface="DM Sans"/>
                <a:ea typeface="DM Sans"/>
                <a:cs typeface="DM Sans"/>
                <a:sym typeface="DM Sans"/>
              </a:rPr>
              <a:t>curso. Lo </a:t>
            </a:r>
            <a:r>
              <a:rPr lang="es" dirty="0">
                <a:latin typeface="DM Sans"/>
                <a:ea typeface="DM Sans"/>
                <a:cs typeface="DM Sans"/>
                <a:sym typeface="DM Sans"/>
              </a:rPr>
              <a:t>hemos utilizado una cantidad impresionante de veces y realizamos constantemente instalaciones a partir de </a:t>
            </a:r>
            <a:r>
              <a:rPr lang="es" dirty="0" smtClean="0">
                <a:latin typeface="DM Sans"/>
                <a:ea typeface="DM Sans"/>
                <a:cs typeface="DM Sans"/>
                <a:sym typeface="DM Sans"/>
              </a:rPr>
              <a:t>él</a:t>
            </a:r>
            <a:r>
              <a:rPr lang="es" dirty="0" smtClean="0">
                <a:latin typeface="DM Sans"/>
                <a:ea typeface="DM Sans"/>
                <a:cs typeface="DM Sans"/>
                <a:sym typeface="DM Sans"/>
              </a:rPr>
              <a:t>.</a:t>
            </a:r>
            <a:endParaRPr dirty="0">
              <a:latin typeface="DM Sans"/>
              <a:ea typeface="DM Sans"/>
              <a:cs typeface="DM Sans"/>
              <a:sym typeface="DM Sans"/>
            </a:endParaRPr>
          </a:p>
          <a:p>
            <a:pPr marL="0" lvl="0" indent="0" algn="l" rtl="0">
              <a:spcBef>
                <a:spcPts val="0"/>
              </a:spcBef>
              <a:spcAft>
                <a:spcPts val="0"/>
              </a:spcAft>
              <a:buNone/>
            </a:pPr>
            <a:endParaRPr dirty="0">
              <a:latin typeface="DM Sans"/>
              <a:ea typeface="DM Sans"/>
              <a:cs typeface="DM Sans"/>
              <a:sym typeface="DM Sans"/>
            </a:endParaRPr>
          </a:p>
          <a:p>
            <a:pPr marL="0" lvl="0" indent="0" algn="l" rtl="0">
              <a:spcBef>
                <a:spcPts val="0"/>
              </a:spcBef>
              <a:spcAft>
                <a:spcPts val="0"/>
              </a:spcAft>
              <a:buNone/>
            </a:pPr>
            <a:r>
              <a:rPr lang="es" dirty="0">
                <a:latin typeface="DM Sans"/>
                <a:ea typeface="DM Sans"/>
                <a:cs typeface="DM Sans"/>
                <a:sym typeface="DM Sans"/>
              </a:rPr>
              <a:t>El espacio ahora estará destinado a </a:t>
            </a:r>
            <a:br>
              <a:rPr lang="es" dirty="0">
                <a:latin typeface="DM Sans"/>
                <a:ea typeface="DM Sans"/>
                <a:cs typeface="DM Sans"/>
                <a:sym typeface="DM Sans"/>
              </a:rPr>
            </a:br>
            <a:endParaRPr dirty="0">
              <a:latin typeface="DM Sans"/>
              <a:ea typeface="DM Sans"/>
              <a:cs typeface="DM Sans"/>
              <a:sym typeface="DM Sans"/>
            </a:endParaRPr>
          </a:p>
          <a:p>
            <a:pPr marL="457200" lvl="0" indent="-317500" algn="l" rtl="0">
              <a:spcBef>
                <a:spcPts val="0"/>
              </a:spcBef>
              <a:spcAft>
                <a:spcPts val="0"/>
              </a:spcAft>
              <a:buClr>
                <a:srgbClr val="EAFF6A"/>
              </a:buClr>
              <a:buSzPts val="1400"/>
              <a:buFont typeface="DM Sans"/>
              <a:buChar char="✓"/>
            </a:pPr>
            <a:r>
              <a:rPr lang="es" dirty="0">
                <a:latin typeface="DM Sans"/>
                <a:ea typeface="DM Sans"/>
                <a:cs typeface="DM Sans"/>
                <a:sym typeface="DM Sans"/>
              </a:rPr>
              <a:t>Profundizar más sobre su uso.</a:t>
            </a:r>
            <a:endParaRPr dirty="0">
              <a:latin typeface="DM Sans"/>
              <a:ea typeface="DM Sans"/>
              <a:cs typeface="DM Sans"/>
              <a:sym typeface="DM Sans"/>
            </a:endParaRPr>
          </a:p>
          <a:p>
            <a:pPr marL="457200" lvl="0" indent="-317500" algn="l" rtl="0">
              <a:spcBef>
                <a:spcPts val="0"/>
              </a:spcBef>
              <a:spcAft>
                <a:spcPts val="0"/>
              </a:spcAft>
              <a:buClr>
                <a:srgbClr val="EAFF6A"/>
              </a:buClr>
              <a:buSzPts val="1400"/>
              <a:buFont typeface="DM Sans"/>
              <a:buChar char="✓"/>
            </a:pPr>
            <a:r>
              <a:rPr lang="es" dirty="0">
                <a:latin typeface="DM Sans"/>
                <a:ea typeface="DM Sans"/>
                <a:cs typeface="DM Sans"/>
                <a:sym typeface="DM Sans"/>
              </a:rPr>
              <a:t>Crear nuestro propio paquete para subir  en el registro.</a:t>
            </a:r>
            <a:endParaRPr dirty="0">
              <a:latin typeface="DM Sans"/>
              <a:ea typeface="DM Sans"/>
              <a:cs typeface="DM Sans"/>
              <a:sym typeface="DM Sans"/>
            </a:endParaRPr>
          </a:p>
          <a:p>
            <a:pPr marL="457200" lvl="0" indent="-317500" algn="l" rtl="0">
              <a:spcBef>
                <a:spcPts val="0"/>
              </a:spcBef>
              <a:spcAft>
                <a:spcPts val="0"/>
              </a:spcAft>
              <a:buClr>
                <a:srgbClr val="EAFF6A"/>
              </a:buClr>
              <a:buSzPts val="1400"/>
              <a:buFont typeface="DM Sans"/>
              <a:buChar char="✓"/>
            </a:pPr>
            <a:r>
              <a:rPr lang="es" dirty="0">
                <a:latin typeface="DM Sans"/>
                <a:ea typeface="DM Sans"/>
                <a:cs typeface="DM Sans"/>
                <a:sym typeface="DM Sans"/>
              </a:rPr>
              <a:t>Utilizar nuestro paquete en un proyecto adicional. </a:t>
            </a:r>
            <a:endParaRPr dirty="0">
              <a:latin typeface="DM Sans"/>
              <a:ea typeface="DM Sans"/>
              <a:cs typeface="DM Sans"/>
              <a:sym typeface="DM Sans"/>
            </a:endParaRPr>
          </a:p>
        </p:txBody>
      </p:sp>
      <p:pic>
        <p:nvPicPr>
          <p:cNvPr id="1072" name="Google Shape;1072;p178"/>
          <p:cNvPicPr preferRelativeResize="0"/>
          <p:nvPr/>
        </p:nvPicPr>
        <p:blipFill>
          <a:blip r:embed="rId3">
            <a:alphaModFix/>
          </a:blip>
          <a:stretch>
            <a:fillRect/>
          </a:stretch>
        </p:blipFill>
        <p:spPr>
          <a:xfrm>
            <a:off x="5448325" y="2032875"/>
            <a:ext cx="2769375" cy="10777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179"/>
          <p:cNvSpPr txBox="1"/>
          <p:nvPr/>
        </p:nvSpPr>
        <p:spPr>
          <a:xfrm>
            <a:off x="473350" y="395375"/>
            <a:ext cx="62676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Aspectos que ya conoces de NPM</a:t>
            </a:r>
            <a:endParaRPr sz="4000" b="1" i="0" u="none" strike="noStrike" cap="none">
              <a:solidFill>
                <a:schemeClr val="dk1"/>
              </a:solidFill>
              <a:latin typeface="DM Sans"/>
              <a:ea typeface="DM Sans"/>
              <a:cs typeface="DM Sans"/>
              <a:sym typeface="DM Sans"/>
            </a:endParaRPr>
          </a:p>
        </p:txBody>
      </p:sp>
      <p:sp>
        <p:nvSpPr>
          <p:cNvPr id="1078" name="Google Shape;1078;p179"/>
          <p:cNvSpPr txBox="1"/>
          <p:nvPr/>
        </p:nvSpPr>
        <p:spPr>
          <a:xfrm>
            <a:off x="473350" y="1855150"/>
            <a:ext cx="3950400" cy="2262127"/>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FF6A"/>
              </a:buClr>
              <a:buSzPts val="1350"/>
              <a:buFont typeface="DM Sans"/>
              <a:buChar char="✓"/>
            </a:pPr>
            <a:r>
              <a:rPr lang="es" sz="1350" dirty="0">
                <a:latin typeface="DM Sans"/>
                <a:ea typeface="DM Sans"/>
                <a:cs typeface="DM Sans"/>
                <a:sym typeface="DM Sans"/>
              </a:rPr>
              <a:t>Descarga e instalación de paquetes: Actualmente conocemos cómo descargar e instalar un paquete.</a:t>
            </a:r>
            <a:endParaRPr sz="1350" dirty="0">
              <a:latin typeface="DM Sans"/>
              <a:ea typeface="DM Sans"/>
              <a:cs typeface="DM Sans"/>
              <a:sym typeface="DM Sans"/>
            </a:endParaRPr>
          </a:p>
          <a:p>
            <a:pPr marL="457200" marR="0" lvl="0" indent="0" algn="l" rtl="0">
              <a:lnSpc>
                <a:spcPct val="100000"/>
              </a:lnSpc>
              <a:spcBef>
                <a:spcPts val="0"/>
              </a:spcBef>
              <a:spcAft>
                <a:spcPts val="0"/>
              </a:spcAft>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dirty="0">
                <a:latin typeface="DM Sans"/>
                <a:ea typeface="DM Sans"/>
                <a:cs typeface="DM Sans"/>
                <a:sym typeface="DM Sans"/>
              </a:rPr>
              <a:t>Actualización de paquetes: Sabemos colocar símbolos ^, </a:t>
            </a:r>
            <a:r>
              <a:rPr lang="es" sz="1350" dirty="0" smtClean="0">
                <a:latin typeface="DM Sans"/>
                <a:ea typeface="DM Sans"/>
                <a:cs typeface="DM Sans"/>
                <a:sym typeface="DM Sans"/>
              </a:rPr>
              <a:t>y ~, </a:t>
            </a:r>
            <a:r>
              <a:rPr lang="es" sz="1350" dirty="0">
                <a:latin typeface="DM Sans"/>
                <a:ea typeface="DM Sans"/>
                <a:cs typeface="DM Sans"/>
                <a:sym typeface="DM Sans"/>
              </a:rPr>
              <a:t>para preguntar por versiones particulares de un </a:t>
            </a:r>
            <a:r>
              <a:rPr lang="es" sz="1350" dirty="0" smtClean="0">
                <a:latin typeface="DM Sans"/>
                <a:ea typeface="DM Sans"/>
                <a:cs typeface="DM Sans"/>
                <a:sym typeface="DM Sans"/>
              </a:rPr>
              <a:t>paquete. Además, vimos </a:t>
            </a:r>
            <a:r>
              <a:rPr lang="es" sz="1350" dirty="0">
                <a:latin typeface="DM Sans"/>
                <a:ea typeface="DM Sans"/>
                <a:cs typeface="DM Sans"/>
                <a:sym typeface="DM Sans"/>
              </a:rPr>
              <a:t>los comandos </a:t>
            </a:r>
            <a:r>
              <a:rPr lang="es" sz="1350" b="1" dirty="0">
                <a:latin typeface="DM Sans"/>
                <a:ea typeface="DM Sans"/>
                <a:cs typeface="DM Sans"/>
                <a:sym typeface="DM Sans"/>
              </a:rPr>
              <a:t>npm outdate y npm update</a:t>
            </a:r>
            <a:r>
              <a:rPr lang="es" sz="1350" dirty="0">
                <a:latin typeface="DM Sans"/>
                <a:ea typeface="DM Sans"/>
                <a:cs typeface="DM Sans"/>
                <a:sym typeface="DM Sans"/>
              </a:rPr>
              <a:t> para obtener info y actualizar por los paquetes solicitados.</a:t>
            </a:r>
            <a:endParaRPr sz="1350" dirty="0">
              <a:latin typeface="DM Sans"/>
              <a:ea typeface="DM Sans"/>
              <a:cs typeface="DM Sans"/>
              <a:sym typeface="DM Sans"/>
            </a:endParaRPr>
          </a:p>
        </p:txBody>
      </p:sp>
      <p:sp>
        <p:nvSpPr>
          <p:cNvPr id="1079" name="Google Shape;1079;p179"/>
          <p:cNvSpPr txBox="1"/>
          <p:nvPr/>
        </p:nvSpPr>
        <p:spPr>
          <a:xfrm>
            <a:off x="4572000" y="1832000"/>
            <a:ext cx="3834600" cy="28860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FF6A"/>
              </a:buClr>
              <a:buSzPts val="1350"/>
              <a:buFont typeface="DM Sans"/>
              <a:buChar char="✓"/>
            </a:pPr>
            <a:r>
              <a:rPr lang="es" sz="1350" dirty="0">
                <a:latin typeface="DM Sans"/>
                <a:ea typeface="DM Sans"/>
                <a:cs typeface="DM Sans"/>
                <a:sym typeface="DM Sans"/>
              </a:rPr>
              <a:t>Crear y leer un package.json: Sabemos cómo funciona un package.json y cómo incializar un paquete a partir de </a:t>
            </a:r>
            <a:r>
              <a:rPr lang="es" sz="1350" b="1" dirty="0">
                <a:latin typeface="DM Sans"/>
                <a:ea typeface="DM Sans"/>
                <a:cs typeface="DM Sans"/>
                <a:sym typeface="DM Sans"/>
              </a:rPr>
              <a:t>npm init</a:t>
            </a:r>
            <a:r>
              <a:rPr lang="es" sz="1350" dirty="0">
                <a:latin typeface="DM Sans"/>
                <a:ea typeface="DM Sans"/>
                <a:cs typeface="DM Sans"/>
                <a:sym typeface="DM Sans"/>
              </a:rPr>
              <a:t> o </a:t>
            </a:r>
            <a:r>
              <a:rPr lang="es" sz="1350" b="1" dirty="0">
                <a:latin typeface="DM Sans"/>
                <a:ea typeface="DM Sans"/>
                <a:cs typeface="DM Sans"/>
                <a:sym typeface="DM Sans"/>
              </a:rPr>
              <a:t>npm init -y</a:t>
            </a:r>
            <a:endParaRPr sz="1350" dirty="0">
              <a:latin typeface="DM Sans"/>
              <a:ea typeface="DM Sans"/>
              <a:cs typeface="DM Sans"/>
              <a:sym typeface="DM Sans"/>
            </a:endParaRPr>
          </a:p>
          <a:p>
            <a:pPr marL="457200" marR="0" lvl="0" indent="0" algn="l" rtl="0">
              <a:lnSpc>
                <a:spcPct val="100000"/>
              </a:lnSpc>
              <a:spcBef>
                <a:spcPts val="0"/>
              </a:spcBef>
              <a:spcAft>
                <a:spcPts val="0"/>
              </a:spcAft>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dirty="0">
                <a:latin typeface="DM Sans"/>
                <a:ea typeface="DM Sans"/>
                <a:cs typeface="DM Sans"/>
                <a:sym typeface="DM Sans"/>
              </a:rPr>
              <a:t>Ejecutar scripts: Aplicamos scripts para ejecutar comandos particulares </a:t>
            </a:r>
            <a:r>
              <a:rPr lang="es" sz="1350" dirty="0" smtClean="0">
                <a:latin typeface="DM Sans"/>
                <a:ea typeface="DM Sans"/>
                <a:cs typeface="DM Sans"/>
                <a:sym typeface="DM Sans"/>
              </a:rPr>
              <a:t>en nuestro </a:t>
            </a:r>
            <a:r>
              <a:rPr lang="es" sz="1350" dirty="0">
                <a:latin typeface="DM Sans"/>
                <a:ea typeface="DM Sans"/>
                <a:cs typeface="DM Sans"/>
                <a:sym typeface="DM Sans"/>
              </a:rPr>
              <a:t>proyecto a partir de </a:t>
            </a:r>
            <a:r>
              <a:rPr lang="es" sz="1350" b="1" dirty="0">
                <a:latin typeface="DM Sans"/>
                <a:ea typeface="DM Sans"/>
                <a:cs typeface="DM Sans"/>
                <a:sym typeface="DM Sans"/>
              </a:rPr>
              <a:t>npm run</a:t>
            </a:r>
            <a:endParaRPr sz="1350" dirty="0">
              <a:latin typeface="DM Sans"/>
              <a:ea typeface="DM Sans"/>
              <a:cs typeface="DM Sans"/>
              <a:sym typeface="DM Sans"/>
            </a:endParaRPr>
          </a:p>
          <a:p>
            <a:pPr marL="457200" marR="0" lvl="0" indent="0" algn="l" rtl="0">
              <a:lnSpc>
                <a:spcPct val="100000"/>
              </a:lnSpc>
              <a:spcBef>
                <a:spcPts val="0"/>
              </a:spcBef>
              <a:spcAft>
                <a:spcPts val="0"/>
              </a:spcAft>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dirty="0">
                <a:latin typeface="DM Sans"/>
                <a:ea typeface="DM Sans"/>
                <a:cs typeface="DM Sans"/>
                <a:sym typeface="DM Sans"/>
              </a:rPr>
              <a:t>Desinstalar una dependencia: Sabemos retirar una dependencia de algún módulo que no  utilicemos, a partir de </a:t>
            </a:r>
            <a:r>
              <a:rPr lang="es" sz="1350" b="1" dirty="0">
                <a:latin typeface="DM Sans"/>
                <a:ea typeface="DM Sans"/>
                <a:cs typeface="DM Sans"/>
                <a:sym typeface="DM Sans"/>
              </a:rPr>
              <a:t>npm uninstall</a:t>
            </a:r>
            <a:endParaRPr sz="1350" b="1" dirty="0">
              <a:latin typeface="DM Sans"/>
              <a:ea typeface="DM Sans"/>
              <a:cs typeface="DM Sans"/>
              <a:sym typeface="DM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80"/>
          <p:cNvSpPr txBox="1"/>
          <p:nvPr/>
        </p:nvSpPr>
        <p:spPr>
          <a:xfrm>
            <a:off x="482125" y="515725"/>
            <a:ext cx="6364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Aspectos que nos faltan por trabajar</a:t>
            </a:r>
            <a:endParaRPr sz="4000" b="1" i="0" u="none" strike="noStrike" cap="none">
              <a:solidFill>
                <a:schemeClr val="dk1"/>
              </a:solidFill>
              <a:latin typeface="DM Sans"/>
              <a:ea typeface="DM Sans"/>
              <a:cs typeface="DM Sans"/>
              <a:sym typeface="DM Sans"/>
            </a:endParaRPr>
          </a:p>
        </p:txBody>
      </p:sp>
      <p:sp>
        <p:nvSpPr>
          <p:cNvPr id="1085" name="Google Shape;1085;p180"/>
          <p:cNvSpPr txBox="1"/>
          <p:nvPr/>
        </p:nvSpPr>
        <p:spPr>
          <a:xfrm>
            <a:off x="482125" y="2240775"/>
            <a:ext cx="3834600" cy="12237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Entender nuestro package-lock.json ¿Realmente qué utilidad tiene?</a:t>
            </a:r>
            <a:endParaRPr sz="1350">
              <a:latin typeface="DM Sans"/>
              <a:ea typeface="DM Sans"/>
              <a:cs typeface="DM Sans"/>
              <a:sym typeface="DM Sans"/>
            </a:endParaRPr>
          </a:p>
          <a:p>
            <a:pPr marL="457200" marR="0" lvl="0" indent="0" algn="l" rtl="0">
              <a:lnSpc>
                <a:spcPct val="100000"/>
              </a:lnSpc>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Entender el comando </a:t>
            </a:r>
            <a:r>
              <a:rPr lang="es" sz="1350" b="1">
                <a:solidFill>
                  <a:schemeClr val="dk1"/>
                </a:solidFill>
                <a:latin typeface="DM Sans"/>
                <a:ea typeface="DM Sans"/>
                <a:cs typeface="DM Sans"/>
                <a:sym typeface="DM Sans"/>
              </a:rPr>
              <a:t>npm ci</a:t>
            </a:r>
            <a:r>
              <a:rPr lang="es" sz="1350">
                <a:solidFill>
                  <a:schemeClr val="dk1"/>
                </a:solidFill>
                <a:latin typeface="DM Sans"/>
                <a:ea typeface="DM Sans"/>
                <a:cs typeface="DM Sans"/>
                <a:sym typeface="DM Sans"/>
              </a:rPr>
              <a:t> para hacer instalaciones más seguras.</a:t>
            </a:r>
            <a:endParaRPr sz="1350">
              <a:latin typeface="DM Sans"/>
              <a:ea typeface="DM Sans"/>
              <a:cs typeface="DM Sans"/>
              <a:sym typeface="DM Sans"/>
            </a:endParaRPr>
          </a:p>
        </p:txBody>
      </p:sp>
      <p:sp>
        <p:nvSpPr>
          <p:cNvPr id="1086" name="Google Shape;1086;p180"/>
          <p:cNvSpPr txBox="1"/>
          <p:nvPr/>
        </p:nvSpPr>
        <p:spPr>
          <a:xfrm>
            <a:off x="4503375" y="2240775"/>
            <a:ext cx="3834600" cy="12237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Reconocer flags de seguridad a partir de </a:t>
            </a:r>
            <a:r>
              <a:rPr lang="es" sz="1350" b="1">
                <a:latin typeface="DM Sans"/>
                <a:ea typeface="DM Sans"/>
                <a:cs typeface="DM Sans"/>
                <a:sym typeface="DM Sans"/>
              </a:rPr>
              <a:t>npm audit</a:t>
            </a:r>
            <a:endParaRPr sz="1350">
              <a:latin typeface="DM Sans"/>
              <a:ea typeface="DM Sans"/>
              <a:cs typeface="DM Sans"/>
              <a:sym typeface="DM Sans"/>
            </a:endParaRPr>
          </a:p>
          <a:p>
            <a:pPr marL="457200" marR="0" lvl="0" indent="0" algn="l" rtl="0">
              <a:lnSpc>
                <a:spcPct val="100000"/>
              </a:lnSpc>
              <a:spcBef>
                <a:spcPts val="0"/>
              </a:spcBef>
              <a:spcAft>
                <a:spcPts val="0"/>
              </a:spcAft>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Realizar nuestro propio módulo y publicarlo para su uso </a:t>
            </a:r>
            <a:endParaRPr sz="1350">
              <a:latin typeface="DM Sans"/>
              <a:ea typeface="DM Sans"/>
              <a:cs typeface="DM Sans"/>
              <a:sym typeface="DM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81"/>
          <p:cNvSpPr txBox="1"/>
          <p:nvPr/>
        </p:nvSpPr>
        <p:spPr>
          <a:xfrm>
            <a:off x="482125" y="515725"/>
            <a:ext cx="6364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4000" b="1">
                <a:solidFill>
                  <a:schemeClr val="dk1"/>
                </a:solidFill>
                <a:latin typeface="DM Sans"/>
                <a:ea typeface="DM Sans"/>
                <a:cs typeface="DM Sans"/>
                <a:sym typeface="DM Sans"/>
              </a:rPr>
              <a:t>package-lock.json</a:t>
            </a:r>
            <a:endParaRPr sz="4000" b="1">
              <a:solidFill>
                <a:schemeClr val="dk1"/>
              </a:solidFill>
              <a:latin typeface="DM Sans"/>
              <a:ea typeface="DM Sans"/>
              <a:cs typeface="DM Sans"/>
              <a:sym typeface="DM Sans"/>
            </a:endParaRPr>
          </a:p>
        </p:txBody>
      </p:sp>
      <p:sp>
        <p:nvSpPr>
          <p:cNvPr id="1092" name="Google Shape;1092;p181"/>
          <p:cNvSpPr txBox="1"/>
          <p:nvPr/>
        </p:nvSpPr>
        <p:spPr>
          <a:xfrm>
            <a:off x="482125" y="1336500"/>
            <a:ext cx="37923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Cuando instalamos una dependencia, </a:t>
            </a:r>
            <a:r>
              <a:rPr lang="es" sz="1350" dirty="0" smtClean="0">
                <a:latin typeface="DM Sans"/>
                <a:ea typeface="DM Sans"/>
                <a:cs typeface="DM Sans"/>
                <a:sym typeface="DM Sans"/>
              </a:rPr>
              <a:t>se </a:t>
            </a:r>
            <a:r>
              <a:rPr lang="es" sz="1350" dirty="0">
                <a:latin typeface="DM Sans"/>
                <a:ea typeface="DM Sans"/>
                <a:cs typeface="DM Sans"/>
                <a:sym typeface="DM Sans"/>
              </a:rPr>
              <a:t>genera automáticamente </a:t>
            </a:r>
            <a:r>
              <a:rPr lang="es" sz="1350" dirty="0" smtClean="0">
                <a:latin typeface="DM Sans"/>
                <a:ea typeface="DM Sans"/>
                <a:cs typeface="DM Sans"/>
                <a:sym typeface="DM Sans"/>
              </a:rPr>
              <a:t>un archivo .lock. para </a:t>
            </a:r>
            <a:r>
              <a:rPr lang="es" sz="1350" dirty="0">
                <a:latin typeface="DM Sans"/>
                <a:ea typeface="DM Sans"/>
                <a:cs typeface="DM Sans"/>
                <a:sym typeface="DM Sans"/>
              </a:rPr>
              <a:t>poder darnos un árbol de seguimiento de instalaciones </a:t>
            </a:r>
            <a:r>
              <a:rPr lang="es" sz="1350" dirty="0" smtClean="0">
                <a:latin typeface="DM Sans"/>
                <a:ea typeface="DM Sans"/>
                <a:cs typeface="DM Sans"/>
                <a:sym typeface="DM Sans"/>
              </a:rPr>
              <a:t>realizadas. De esta forma:</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dirty="0">
                <a:latin typeface="DM Sans"/>
                <a:ea typeface="DM Sans"/>
                <a:cs typeface="DM Sans"/>
                <a:sym typeface="DM Sans"/>
              </a:rPr>
              <a:t>Se pueden instalar exactamente las mismas dependencias, con exactamente las mismas versiones indicadas en el lock, impidiendo que se instalen elementos con alguna versión desfasada.</a:t>
            </a:r>
            <a:endParaRPr sz="1350" dirty="0">
              <a:latin typeface="DM Sans"/>
              <a:ea typeface="DM Sans"/>
              <a:cs typeface="DM Sans"/>
              <a:sym typeface="DM Sans"/>
            </a:endParaRPr>
          </a:p>
        </p:txBody>
      </p:sp>
      <p:sp>
        <p:nvSpPr>
          <p:cNvPr id="1093" name="Google Shape;1093;p181"/>
          <p:cNvSpPr txBox="1"/>
          <p:nvPr/>
        </p:nvSpPr>
        <p:spPr>
          <a:xfrm>
            <a:off x="4529100" y="1324925"/>
            <a:ext cx="3923400" cy="20550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rgbClr val="EAFF6A"/>
              </a:buClr>
              <a:buSzPts val="1350"/>
              <a:buFont typeface="DM Sans"/>
              <a:buChar char="✓"/>
            </a:pPr>
            <a:r>
              <a:rPr lang="es" sz="1350">
                <a:solidFill>
                  <a:schemeClr val="dk1"/>
                </a:solidFill>
                <a:latin typeface="DM Sans"/>
                <a:ea typeface="DM Sans"/>
                <a:cs typeface="DM Sans"/>
                <a:sym typeface="DM Sans"/>
              </a:rPr>
              <a:t>Al ser un árbol de versionados, podemos hacer un “viaje en el tiempo” a un node_modules previo en caso de ser necesario.</a:t>
            </a:r>
            <a:endParaRPr sz="1350">
              <a:solidFill>
                <a:schemeClr val="dk1"/>
              </a:solidFill>
              <a:latin typeface="DM Sans"/>
              <a:ea typeface="DM Sans"/>
              <a:cs typeface="DM Sans"/>
              <a:sym typeface="DM Sans"/>
            </a:endParaRPr>
          </a:p>
          <a:p>
            <a:pPr marL="457200" lvl="0" indent="0" algn="l" rtl="0">
              <a:spcBef>
                <a:spcPts val="0"/>
              </a:spcBef>
              <a:spcAft>
                <a:spcPts val="0"/>
              </a:spcAft>
              <a:buNone/>
            </a:pPr>
            <a:endParaRPr sz="1350">
              <a:solidFill>
                <a:schemeClr val="dk1"/>
              </a:solidFill>
              <a:latin typeface="DM Sans"/>
              <a:ea typeface="DM Sans"/>
              <a:cs typeface="DM Sans"/>
              <a:sym typeface="DM Sans"/>
            </a:endParaRPr>
          </a:p>
          <a:p>
            <a:pPr marL="457200" lvl="0" indent="-314325" algn="l" rtl="0">
              <a:spcBef>
                <a:spcPts val="0"/>
              </a:spcBef>
              <a:spcAft>
                <a:spcPts val="0"/>
              </a:spcAft>
              <a:buClr>
                <a:srgbClr val="EAFF6A"/>
              </a:buClr>
              <a:buSzPts val="1350"/>
              <a:buFont typeface="DM Sans"/>
              <a:buChar char="✓"/>
            </a:pPr>
            <a:r>
              <a:rPr lang="es" sz="1350">
                <a:solidFill>
                  <a:schemeClr val="dk1"/>
                </a:solidFill>
                <a:latin typeface="DM Sans"/>
                <a:ea typeface="DM Sans"/>
                <a:cs typeface="DM Sans"/>
                <a:sym typeface="DM Sans"/>
              </a:rPr>
              <a:t>Optimiza el proceso de instalación debido a que evita que se haga resolución de la metadata instalada de versiones previas de un módulo.</a:t>
            </a:r>
            <a:endParaRPr/>
          </a:p>
        </p:txBody>
      </p:sp>
      <p:pic>
        <p:nvPicPr>
          <p:cNvPr id="1094" name="Google Shape;1094;p181"/>
          <p:cNvPicPr preferRelativeResize="0"/>
          <p:nvPr/>
        </p:nvPicPr>
        <p:blipFill>
          <a:blip r:embed="rId3">
            <a:alphaModFix/>
          </a:blip>
          <a:stretch>
            <a:fillRect/>
          </a:stretch>
        </p:blipFill>
        <p:spPr>
          <a:xfrm>
            <a:off x="5047088" y="3391500"/>
            <a:ext cx="3405423" cy="12449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82"/>
          <p:cNvSpPr txBox="1"/>
          <p:nvPr/>
        </p:nvSpPr>
        <p:spPr>
          <a:xfrm>
            <a:off x="482125" y="515725"/>
            <a:ext cx="6364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4000" b="1">
                <a:solidFill>
                  <a:schemeClr val="dk1"/>
                </a:solidFill>
                <a:latin typeface="DM Sans"/>
                <a:ea typeface="DM Sans"/>
                <a:cs typeface="DM Sans"/>
                <a:sym typeface="DM Sans"/>
              </a:rPr>
              <a:t>npm ci</a:t>
            </a:r>
            <a:endParaRPr sz="4000" b="1">
              <a:solidFill>
                <a:schemeClr val="dk1"/>
              </a:solidFill>
              <a:latin typeface="DM Sans"/>
              <a:ea typeface="DM Sans"/>
              <a:cs typeface="DM Sans"/>
              <a:sym typeface="DM Sans"/>
            </a:endParaRPr>
          </a:p>
        </p:txBody>
      </p:sp>
      <p:sp>
        <p:nvSpPr>
          <p:cNvPr id="1100" name="Google Shape;1100;p182"/>
          <p:cNvSpPr txBox="1"/>
          <p:nvPr/>
        </p:nvSpPr>
        <p:spPr>
          <a:xfrm>
            <a:off x="482125" y="1336500"/>
            <a:ext cx="49686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A diferencia de un npm install habitual, npm ci permitirá realizar directamente la lectura e instalación a partir del archivo package-lock.json. </a:t>
            </a:r>
            <a:endParaRPr sz="1350"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Esto permite generar un bloqueo en caso de que el package-lock.json no haya sido añadido en el proyecto, ya que impedirá que se instalen versiones cualquieras a partir del package.json</a:t>
            </a:r>
            <a:endParaRPr sz="1350"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Sin un package-lock.json, ci no procederá a la instalación, debido a que su intención es mantener un contexto seguro de versionados.</a:t>
            </a:r>
            <a:endParaRPr sz="1350" dirty="0">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696</TotalTime>
  <Words>6448</Words>
  <Application>Microsoft Office PowerPoint</Application>
  <PresentationFormat>Presentación en pantalla (16:9)</PresentationFormat>
  <Paragraphs>597</Paragraphs>
  <Slides>114</Slides>
  <Notes>114</Notes>
  <HiddenSlides>0</HiddenSlides>
  <MMClips>0</MMClips>
  <ScaleCrop>false</ScaleCrop>
  <HeadingPairs>
    <vt:vector size="6" baseType="variant">
      <vt:variant>
        <vt:lpstr>Fuentes usadas</vt:lpstr>
      </vt:variant>
      <vt:variant>
        <vt:i4>5</vt:i4>
      </vt:variant>
      <vt:variant>
        <vt:lpstr>Tema</vt:lpstr>
      </vt:variant>
      <vt:variant>
        <vt:i4>3</vt:i4>
      </vt:variant>
      <vt:variant>
        <vt:lpstr>Títulos de diapositiva</vt:lpstr>
      </vt:variant>
      <vt:variant>
        <vt:i4>114</vt:i4>
      </vt:variant>
    </vt:vector>
  </HeadingPairs>
  <TitlesOfParts>
    <vt:vector size="122" baseType="lpstr">
      <vt:lpstr>DM Sans</vt:lpstr>
      <vt:lpstr>Anton</vt:lpstr>
      <vt:lpstr>Arial</vt:lpstr>
      <vt:lpstr>Helvetica Neue</vt:lpstr>
      <vt:lpstr>Helvetica Neue Light</vt:lpstr>
      <vt:lpstr>Simple Light</vt:lpstr>
      <vt:lpstr>Coderhouse</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Diego</cp:lastModifiedBy>
  <cp:revision>23</cp:revision>
  <dcterms:modified xsi:type="dcterms:W3CDTF">2023-05-04T19:16:29Z</dcterms:modified>
</cp:coreProperties>
</file>